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jpeg" ContentType="image/jpeg"/>
  <Override PartName="/ppt/notesSlides/notesSlide15.xml" ContentType="application/vnd.openxmlformats-officedocument.presentationml.notesSlide+xml"/>
  <Override PartName="/ppt/media/image3.jpeg" ContentType="image/jpeg"/>
  <Override PartName="/ppt/notesSlides/notesSlide16.xml" ContentType="application/vnd.openxmlformats-officedocument.presentationml.notesSlide+xml"/>
  <Override PartName="/ppt/media/image4.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5.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2" name="Shape 102"/>
          <p:cNvSpPr/>
          <p:nvPr>
            <p:ph type="sldImg"/>
          </p:nvPr>
        </p:nvSpPr>
        <p:spPr>
          <a:xfrm>
            <a:off x="1143000" y="685800"/>
            <a:ext cx="4572000" cy="3429000"/>
          </a:xfrm>
          <a:prstGeom prst="rect">
            <a:avLst/>
          </a:prstGeom>
        </p:spPr>
        <p:txBody>
          <a:bodyPr/>
          <a:lstStyle/>
          <a:p>
            <a:pPr/>
          </a:p>
        </p:txBody>
      </p:sp>
      <p:sp>
        <p:nvSpPr>
          <p:cNvPr id="103" name="Shape 10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Shape 106"/>
          <p:cNvSpPr/>
          <p:nvPr>
            <p:ph type="sldImg"/>
          </p:nvPr>
        </p:nvSpPr>
        <p:spPr>
          <a:prstGeom prst="rect">
            <a:avLst/>
          </a:prstGeom>
        </p:spPr>
        <p:txBody>
          <a:bodyPr/>
          <a:lstStyle/>
          <a:p>
            <a:pPr/>
          </a:p>
        </p:txBody>
      </p:sp>
      <p:sp>
        <p:nvSpPr>
          <p:cNvPr id="107" name="Shape 107"/>
          <p:cNvSpPr/>
          <p:nvPr>
            <p:ph type="body" sz="quarter" idx="1"/>
          </p:nvPr>
        </p:nvSpPr>
        <p:spPr>
          <a:prstGeom prst="rect">
            <a:avLst/>
          </a:prstGeom>
        </p:spPr>
        <p:txBody>
          <a:bodyPr/>
          <a:lstStyle/>
          <a:p>
            <a:pPr/>
            <a:r>
              <a:t>Esta diapositiva no se debe modificar, es la portada y debe permanecer igual para todas las presentaciones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marL="171450" indent="-171450">
              <a:buSzPct val="100000"/>
              <a:buChar char="-"/>
            </a:pPr>
            <a:r>
              <a:t>Utilice esta diapositiva para incluir tablas y gráficos.</a:t>
            </a:r>
          </a:p>
          <a:p>
            <a:pPr marL="171450" indent="-171450">
              <a:buSzPct val="100000"/>
              <a:buChar char="-"/>
            </a:pPr>
            <a:r>
              <a:t>Los textos deben ir en azul (utilice el azul que aparece en la opciones de color de letra - -&gt; colores recientes) en tipografía Arial.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marL="171450" indent="-171450">
              <a:buSzPct val="100000"/>
              <a:buChar char="-"/>
            </a:pPr>
            <a:r>
              <a:t>Utilice esta diapositiva al final de su presentación</a:t>
            </a:r>
          </a:p>
          <a:p>
            <a:pPr marL="171450" indent="-171450">
              <a:buSzPct val="100000"/>
              <a:buChar char="-"/>
            </a:pPr>
            <a:r>
              <a:t>Esta diapositiva no debe modificarse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marL="171450" indent="-171450">
              <a:buSzPct val="100000"/>
              <a:buChar char="-"/>
            </a:pPr>
            <a:r>
              <a:t>Escriba en esta diapositiva el titulo de la presentación y si lo desea puede agregar los temas que va exponer.</a:t>
            </a:r>
          </a:p>
          <a:p>
            <a:pPr marL="171450" indent="-171450">
              <a:buSzPct val="100000"/>
              <a:buChar char="-"/>
            </a:pPr>
            <a:r>
              <a:t>Si va a dejar solo el titulo déjelo centrado en la diapositiva.</a:t>
            </a:r>
          </a:p>
          <a:p>
            <a:pPr marL="171450" indent="-171450">
              <a:buSzPct val="100000"/>
              <a:buChar char="-"/>
            </a:pPr>
            <a:r>
              <a:t>Los textos deben ir en color blanco en tipografía Arial.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apositiva de título">
    <p:spTree>
      <p:nvGrpSpPr>
        <p:cNvPr id="1" name=""/>
        <p:cNvGrpSpPr/>
        <p:nvPr/>
      </p:nvGrpSpPr>
      <p:grpSpPr>
        <a:xfrm>
          <a:off x="0" y="0"/>
          <a:ext cx="0" cy="0"/>
          <a:chOff x="0" y="0"/>
          <a:chExt cx="0" cy="0"/>
        </a:xfrm>
      </p:grpSpPr>
      <p:sp>
        <p:nvSpPr>
          <p:cNvPr id="1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con título">
    <p:spTree>
      <p:nvGrpSpPr>
        <p:cNvPr id="1" name=""/>
        <p:cNvGrpSpPr/>
        <p:nvPr/>
      </p:nvGrpSpPr>
      <p:grpSpPr>
        <a:xfrm>
          <a:off x="0" y="0"/>
          <a:ext cx="0" cy="0"/>
          <a:chOff x="0" y="0"/>
          <a:chExt cx="0" cy="0"/>
        </a:xfrm>
      </p:grpSpPr>
      <p:sp>
        <p:nvSpPr>
          <p:cNvPr id="83" name="Texto del título"/>
          <p:cNvSpPr txBox="1"/>
          <p:nvPr>
            <p:ph type="title"/>
          </p:nvPr>
        </p:nvSpPr>
        <p:spPr>
          <a:xfrm>
            <a:off x="457201" y="204786"/>
            <a:ext cx="3008314" cy="871539"/>
          </a:xfrm>
          <a:prstGeom prst="rect">
            <a:avLst/>
          </a:prstGeom>
        </p:spPr>
        <p:txBody>
          <a:bodyPr anchor="b"/>
          <a:lstStyle>
            <a:lvl1pPr algn="l">
              <a:defRPr b="1" sz="2000"/>
            </a:lvl1pPr>
          </a:lstStyle>
          <a:p>
            <a:pPr/>
            <a:r>
              <a:t>Texto del título</a:t>
            </a:r>
          </a:p>
        </p:txBody>
      </p:sp>
      <p:sp>
        <p:nvSpPr>
          <p:cNvPr id="84" name="Nivel de texto 1…"/>
          <p:cNvSpPr txBox="1"/>
          <p:nvPr>
            <p:ph type="body" idx="1"/>
          </p:nvPr>
        </p:nvSpPr>
        <p:spPr>
          <a:xfrm>
            <a:off x="3575050" y="204788"/>
            <a:ext cx="5111750" cy="4389836"/>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85" name="Marcador de texto 3"/>
          <p:cNvSpPr/>
          <p:nvPr>
            <p:ph type="body" sz="half" idx="13"/>
          </p:nvPr>
        </p:nvSpPr>
        <p:spPr>
          <a:xfrm>
            <a:off x="457200" y="1076326"/>
            <a:ext cx="3008315" cy="3518297"/>
          </a:xfrm>
          <a:prstGeom prst="rect">
            <a:avLst/>
          </a:prstGeom>
        </p:spPr>
        <p:txBody>
          <a:bodyPr/>
          <a:lstStyle/>
          <a:p>
            <a:pPr marL="0" indent="0">
              <a:spcBef>
                <a:spcPts val="300"/>
              </a:spcBef>
              <a:buSzTx/>
              <a:buFontTx/>
              <a:buNone/>
              <a:defRPr sz="1400"/>
            </a:pPr>
          </a:p>
        </p:txBody>
      </p:sp>
      <p:sp>
        <p:nvSpPr>
          <p:cNvPr id="86" name="Número de diapositiva"/>
          <p:cNvSpPr txBox="1"/>
          <p:nvPr>
            <p:ph type="sldNum" sz="quarter" idx="2"/>
          </p:nvPr>
        </p:nvSpPr>
        <p:spPr>
          <a:xfrm>
            <a:off x="8422818" y="4769564"/>
            <a:ext cx="263983"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n con título">
    <p:spTree>
      <p:nvGrpSpPr>
        <p:cNvPr id="1" name=""/>
        <p:cNvGrpSpPr/>
        <p:nvPr/>
      </p:nvGrpSpPr>
      <p:grpSpPr>
        <a:xfrm>
          <a:off x="0" y="0"/>
          <a:ext cx="0" cy="0"/>
          <a:chOff x="0" y="0"/>
          <a:chExt cx="0" cy="0"/>
        </a:xfrm>
      </p:grpSpPr>
      <p:sp>
        <p:nvSpPr>
          <p:cNvPr id="93" name="Texto del título"/>
          <p:cNvSpPr txBox="1"/>
          <p:nvPr>
            <p:ph type="title"/>
          </p:nvPr>
        </p:nvSpPr>
        <p:spPr>
          <a:xfrm>
            <a:off x="1792288" y="3600450"/>
            <a:ext cx="5486401" cy="425054"/>
          </a:xfrm>
          <a:prstGeom prst="rect">
            <a:avLst/>
          </a:prstGeom>
        </p:spPr>
        <p:txBody>
          <a:bodyPr anchor="b"/>
          <a:lstStyle>
            <a:lvl1pPr algn="l">
              <a:defRPr b="1" sz="2000"/>
            </a:lvl1pPr>
          </a:lstStyle>
          <a:p>
            <a:pPr/>
            <a:r>
              <a:t>Texto del título</a:t>
            </a:r>
          </a:p>
        </p:txBody>
      </p:sp>
      <p:sp>
        <p:nvSpPr>
          <p:cNvPr id="94" name="Marcador de posición de imagen 2"/>
          <p:cNvSpPr/>
          <p:nvPr>
            <p:ph type="pic" sz="half" idx="13"/>
          </p:nvPr>
        </p:nvSpPr>
        <p:spPr>
          <a:xfrm>
            <a:off x="1792288" y="459581"/>
            <a:ext cx="5486401" cy="3086101"/>
          </a:xfrm>
          <a:prstGeom prst="rect">
            <a:avLst/>
          </a:prstGeom>
        </p:spPr>
        <p:txBody>
          <a:bodyPr lIns="91439" rIns="91439">
            <a:noAutofit/>
          </a:bodyPr>
          <a:lstStyle/>
          <a:p>
            <a:pPr/>
          </a:p>
        </p:txBody>
      </p:sp>
      <p:sp>
        <p:nvSpPr>
          <p:cNvPr id="95" name="Nivel de texto 1…"/>
          <p:cNvSpPr txBox="1"/>
          <p:nvPr>
            <p:ph type="body" sz="quarter" idx="1"/>
          </p:nvPr>
        </p:nvSpPr>
        <p:spPr>
          <a:xfrm>
            <a:off x="1792288" y="4025503"/>
            <a:ext cx="5486401" cy="603648"/>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Nivel de texto 1</a:t>
            </a:r>
          </a:p>
          <a:p>
            <a:pPr lvl="1"/>
            <a:r>
              <a:t>Nivel de texto 2</a:t>
            </a:r>
          </a:p>
          <a:p>
            <a:pPr lvl="2"/>
            <a:r>
              <a:t>Nivel de texto 3</a:t>
            </a:r>
          </a:p>
          <a:p>
            <a:pPr lvl="3"/>
            <a:r>
              <a:t>Nivel de texto 4</a:t>
            </a:r>
          </a:p>
          <a:p>
            <a:pPr lvl="4"/>
            <a:r>
              <a:t>Nivel de texto 5</a:t>
            </a:r>
          </a:p>
        </p:txBody>
      </p:sp>
      <p:sp>
        <p:nvSpPr>
          <p:cNvPr id="96" name="Número de diapositiva"/>
          <p:cNvSpPr txBox="1"/>
          <p:nvPr>
            <p:ph type="sldNum" sz="quarter" idx="2"/>
          </p:nvPr>
        </p:nvSpPr>
        <p:spPr>
          <a:xfrm>
            <a:off x="8422818" y="4769564"/>
            <a:ext cx="263983"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y objetos">
    <p:spTree>
      <p:nvGrpSpPr>
        <p:cNvPr id="1" name=""/>
        <p:cNvGrpSpPr/>
        <p:nvPr/>
      </p:nvGrpSpPr>
      <p:grpSpPr>
        <a:xfrm>
          <a:off x="0" y="0"/>
          <a:ext cx="0" cy="0"/>
          <a:chOff x="0" y="0"/>
          <a:chExt cx="0" cy="0"/>
        </a:xfrm>
      </p:grpSpPr>
      <p:pic>
        <p:nvPicPr>
          <p:cNvPr id="19" name="Imagen 1" descr="Imagen 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2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cabezado de sección">
    <p:spTree>
      <p:nvGrpSpPr>
        <p:cNvPr id="1" name=""/>
        <p:cNvGrpSpPr/>
        <p:nvPr/>
      </p:nvGrpSpPr>
      <p:grpSpPr>
        <a:xfrm>
          <a:off x="0" y="0"/>
          <a:ext cx="0" cy="0"/>
          <a:chOff x="0" y="0"/>
          <a:chExt cx="0" cy="0"/>
        </a:xfrm>
      </p:grpSpPr>
      <p:pic>
        <p:nvPicPr>
          <p:cNvPr id="27" name="Imagen 1" descr="Imagen 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2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iseño personalizado">
    <p:spTree>
      <p:nvGrpSpPr>
        <p:cNvPr id="1" name=""/>
        <p:cNvGrpSpPr/>
        <p:nvPr/>
      </p:nvGrpSpPr>
      <p:grpSpPr>
        <a:xfrm>
          <a:off x="0" y="0"/>
          <a:ext cx="0" cy="0"/>
          <a:chOff x="0" y="0"/>
          <a:chExt cx="0" cy="0"/>
        </a:xfrm>
      </p:grpSpPr>
      <p:pic>
        <p:nvPicPr>
          <p:cNvPr id="35" name="Imagen 1" descr="Imagen 1"/>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3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Diseño personalizado">
    <p:spTree>
      <p:nvGrpSpPr>
        <p:cNvPr id="1" name=""/>
        <p:cNvGrpSpPr/>
        <p:nvPr/>
      </p:nvGrpSpPr>
      <p:grpSpPr>
        <a:xfrm>
          <a:off x="0" y="0"/>
          <a:ext cx="0" cy="0"/>
          <a:chOff x="0" y="0"/>
          <a:chExt cx="0" cy="0"/>
        </a:xfrm>
      </p:grpSpPr>
      <p:sp>
        <p:nvSpPr>
          <p:cNvPr id="4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os objetos">
    <p:spTree>
      <p:nvGrpSpPr>
        <p:cNvPr id="1" name=""/>
        <p:cNvGrpSpPr/>
        <p:nvPr/>
      </p:nvGrpSpPr>
      <p:grpSpPr>
        <a:xfrm>
          <a:off x="0" y="0"/>
          <a:ext cx="0" cy="0"/>
          <a:chOff x="0" y="0"/>
          <a:chExt cx="0" cy="0"/>
        </a:xfrm>
      </p:grpSpPr>
      <p:pic>
        <p:nvPicPr>
          <p:cNvPr id="50" name="Imagen 2" descr="Imagen 2"/>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5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ación">
    <p:spTree>
      <p:nvGrpSpPr>
        <p:cNvPr id="1" name=""/>
        <p:cNvGrpSpPr/>
        <p:nvPr/>
      </p:nvGrpSpPr>
      <p:grpSpPr>
        <a:xfrm>
          <a:off x="0" y="0"/>
          <a:ext cx="0" cy="0"/>
          <a:chOff x="0" y="0"/>
          <a:chExt cx="0" cy="0"/>
        </a:xfrm>
      </p:grpSpPr>
      <p:sp>
        <p:nvSpPr>
          <p:cNvPr id="58" name="Texto del título"/>
          <p:cNvSpPr txBox="1"/>
          <p:nvPr>
            <p:ph type="title"/>
          </p:nvPr>
        </p:nvSpPr>
        <p:spPr>
          <a:xfrm>
            <a:off x="457200" y="205978"/>
            <a:ext cx="8229600" cy="857251"/>
          </a:xfrm>
          <a:prstGeom prst="rect">
            <a:avLst/>
          </a:prstGeom>
        </p:spPr>
        <p:txBody>
          <a:bodyPr/>
          <a:lstStyle/>
          <a:p>
            <a:pPr/>
            <a:r>
              <a:t>Texto del título</a:t>
            </a:r>
          </a:p>
        </p:txBody>
      </p:sp>
      <p:sp>
        <p:nvSpPr>
          <p:cNvPr id="59" name="Nivel de texto 1…"/>
          <p:cNvSpPr txBox="1"/>
          <p:nvPr>
            <p:ph type="body" sz="quarter" idx="1"/>
          </p:nvPr>
        </p:nvSpPr>
        <p:spPr>
          <a:xfrm>
            <a:off x="457200" y="1151334"/>
            <a:ext cx="4040188" cy="47982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Nivel de texto 1</a:t>
            </a:r>
          </a:p>
          <a:p>
            <a:pPr lvl="1"/>
            <a:r>
              <a:t>Nivel de texto 2</a:t>
            </a:r>
          </a:p>
          <a:p>
            <a:pPr lvl="2"/>
            <a:r>
              <a:t>Nivel de texto 3</a:t>
            </a:r>
          </a:p>
          <a:p>
            <a:pPr lvl="3"/>
            <a:r>
              <a:t>Nivel de texto 4</a:t>
            </a:r>
          </a:p>
          <a:p>
            <a:pPr lvl="4"/>
            <a:r>
              <a:t>Nivel de texto 5</a:t>
            </a:r>
          </a:p>
        </p:txBody>
      </p:sp>
      <p:sp>
        <p:nvSpPr>
          <p:cNvPr id="60" name="Marcador de texto 4"/>
          <p:cNvSpPr/>
          <p:nvPr>
            <p:ph type="body" sz="quarter" idx="13"/>
          </p:nvPr>
        </p:nvSpPr>
        <p:spPr>
          <a:xfrm>
            <a:off x="4645026" y="1151334"/>
            <a:ext cx="4041776" cy="479823"/>
          </a:xfrm>
          <a:prstGeom prst="rect">
            <a:avLst/>
          </a:prstGeom>
        </p:spPr>
        <p:txBody>
          <a:bodyPr anchor="b"/>
          <a:lstStyle/>
          <a:p>
            <a:pPr marL="0" indent="0">
              <a:spcBef>
                <a:spcPts val="500"/>
              </a:spcBef>
              <a:buSzTx/>
              <a:buFontTx/>
              <a:buNone/>
              <a:defRPr b="1" sz="2400"/>
            </a:pPr>
          </a:p>
        </p:txBody>
      </p:sp>
      <p:sp>
        <p:nvSpPr>
          <p:cNvPr id="61" name="Número de diapositiva"/>
          <p:cNvSpPr txBox="1"/>
          <p:nvPr>
            <p:ph type="sldNum" sz="quarter" idx="2"/>
          </p:nvPr>
        </p:nvSpPr>
        <p:spPr>
          <a:xfrm>
            <a:off x="8422818" y="4769564"/>
            <a:ext cx="263983"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ólo el título">
    <p:spTree>
      <p:nvGrpSpPr>
        <p:cNvPr id="1" name=""/>
        <p:cNvGrpSpPr/>
        <p:nvPr/>
      </p:nvGrpSpPr>
      <p:grpSpPr>
        <a:xfrm>
          <a:off x="0" y="0"/>
          <a:ext cx="0" cy="0"/>
          <a:chOff x="0" y="0"/>
          <a:chExt cx="0" cy="0"/>
        </a:xfrm>
      </p:grpSpPr>
      <p:sp>
        <p:nvSpPr>
          <p:cNvPr id="68" name="Texto del título"/>
          <p:cNvSpPr txBox="1"/>
          <p:nvPr>
            <p:ph type="title"/>
          </p:nvPr>
        </p:nvSpPr>
        <p:spPr>
          <a:xfrm>
            <a:off x="457200" y="205978"/>
            <a:ext cx="8229600" cy="857251"/>
          </a:xfrm>
          <a:prstGeom prst="rect">
            <a:avLst/>
          </a:prstGeom>
        </p:spPr>
        <p:txBody>
          <a:bodyPr/>
          <a:lstStyle/>
          <a:p>
            <a:pPr/>
            <a:r>
              <a:t>Texto del título</a:t>
            </a:r>
          </a:p>
        </p:txBody>
      </p:sp>
      <p:sp>
        <p:nvSpPr>
          <p:cNvPr id="69" name="Número de diapositiva"/>
          <p:cNvSpPr txBox="1"/>
          <p:nvPr>
            <p:ph type="sldNum" sz="quarter" idx="2"/>
          </p:nvPr>
        </p:nvSpPr>
        <p:spPr>
          <a:xfrm>
            <a:off x="8422818" y="4769564"/>
            <a:ext cx="263983"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 blanco">
    <p:spTree>
      <p:nvGrpSpPr>
        <p:cNvPr id="1" name=""/>
        <p:cNvGrpSpPr/>
        <p:nvPr/>
      </p:nvGrpSpPr>
      <p:grpSpPr>
        <a:xfrm>
          <a:off x="0" y="0"/>
          <a:ext cx="0" cy="0"/>
          <a:chOff x="0" y="0"/>
          <a:chExt cx="0" cy="0"/>
        </a:xfrm>
      </p:grpSpPr>
      <p:sp>
        <p:nvSpPr>
          <p:cNvPr id="76" name="Número de diapositiva"/>
          <p:cNvSpPr txBox="1"/>
          <p:nvPr>
            <p:ph type="sldNum" sz="quarter" idx="2"/>
          </p:nvPr>
        </p:nvSpPr>
        <p:spPr>
          <a:xfrm>
            <a:off x="8422818" y="4769564"/>
            <a:ext cx="263983"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Imagen 2" descr="Imagen 2"/>
          <p:cNvPicPr>
            <a:picLocks noChangeAspect="1"/>
          </p:cNvPicPr>
          <p:nvPr/>
        </p:nvPicPr>
        <p:blipFill>
          <a:blip r:embed="rId2">
            <a:extLst/>
          </a:blip>
          <a:stretch>
            <a:fillRect/>
          </a:stretch>
        </p:blipFill>
        <p:spPr>
          <a:xfrm>
            <a:off x="0" y="0"/>
            <a:ext cx="9144000" cy="5143500"/>
          </a:xfrm>
          <a:prstGeom prst="rect">
            <a:avLst/>
          </a:prstGeom>
          <a:ln w="12700">
            <a:miter lim="400000"/>
          </a:ln>
        </p:spPr>
      </p:pic>
      <p:sp>
        <p:nvSpPr>
          <p:cNvPr id="3" name="Texto del título"/>
          <p:cNvSpPr txBox="1"/>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Texto del título</a:t>
            </a:r>
          </a:p>
        </p:txBody>
      </p:sp>
      <p:sp>
        <p:nvSpPr>
          <p:cNvPr id="4" name="Nivel de texto 1…"/>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5" name="Número de diapositiva"/>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tif"/><Relationship Id="rId4" Type="http://schemas.openxmlformats.org/officeDocument/2006/relationships/image" Target="../media/image11.png"/><Relationship Id="rId5"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tif"/><Relationship Id="rId4" Type="http://schemas.openxmlformats.org/officeDocument/2006/relationships/image" Target="../media/image11.png"/><Relationship Id="rId5"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4.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tif"/><Relationship Id="rId4" Type="http://schemas.openxmlformats.org/officeDocument/2006/relationships/image" Target="../media/image11.png"/><Relationship Id="rId5"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5.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tif"/><Relationship Id="rId4" Type="http://schemas.openxmlformats.org/officeDocument/2006/relationships/image" Target="../media/image11.png"/><Relationship Id="rId5"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tif"/><Relationship Id="rId4" Type="http://schemas.openxmlformats.org/officeDocument/2006/relationships/image" Target="../media/image11.png"/><Relationship Id="rId5"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0.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tif"/><Relationship Id="rId4" Type="http://schemas.openxmlformats.org/officeDocument/2006/relationships/image" Target="../media/image11.png"/><Relationship Id="rId5"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tif"/><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tif"/><Relationship Id="rId4" Type="http://schemas.openxmlformats.org/officeDocument/2006/relationships/image" Target="../media/image11.png"/><Relationship Id="rId5"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ítulo 1"/>
          <p:cNvSpPr txBox="1"/>
          <p:nvPr/>
        </p:nvSpPr>
        <p:spPr>
          <a:xfrm>
            <a:off x="1685163" y="2102642"/>
            <a:ext cx="4561492" cy="967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6000">
                <a:solidFill>
                  <a:srgbClr val="0070C0"/>
                </a:solidFill>
              </a:defRPr>
            </a:lvl1pPr>
          </a:lstStyle>
          <a:p>
            <a:pPr/>
            <a:r>
              <a:t>BLACKRAWE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uadroTexto 1"/>
          <p:cNvSpPr txBox="1"/>
          <p:nvPr/>
        </p:nvSpPr>
        <p:spPr>
          <a:xfrm>
            <a:off x="444426" y="740679"/>
            <a:ext cx="4392003"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OBJETIVO ESPECIFICOS</a:t>
            </a:r>
          </a:p>
        </p:txBody>
      </p:sp>
      <p:sp>
        <p:nvSpPr>
          <p:cNvPr id="176" name="CuadroTexto 2"/>
          <p:cNvSpPr txBox="1"/>
          <p:nvPr/>
        </p:nvSpPr>
        <p:spPr>
          <a:xfrm>
            <a:off x="1171315" y="1566043"/>
            <a:ext cx="6801369" cy="30360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60421" marR="331470" indent="-160421" defTabSz="449580">
              <a:lnSpc>
                <a:spcPct val="200000"/>
              </a:lnSpc>
              <a:buSzPct val="100000"/>
              <a:buChar char="•"/>
              <a:defRPr b="1" sz="1600">
                <a:latin typeface="Arial"/>
                <a:ea typeface="Arial"/>
                <a:cs typeface="Arial"/>
                <a:sym typeface="Arial"/>
              </a:defRPr>
            </a:pPr>
            <a:r>
              <a:t>Facilitar el contacto entre el prestador del servicio y tomador del servicio.</a:t>
            </a:r>
          </a:p>
          <a:p>
            <a:pPr marL="160421" marR="331470" indent="-160421" defTabSz="449580">
              <a:lnSpc>
                <a:spcPct val="200000"/>
              </a:lnSpc>
              <a:buSzPct val="100000"/>
              <a:buChar char="•"/>
              <a:defRPr b="1" sz="1600">
                <a:latin typeface="Arial"/>
                <a:ea typeface="Arial"/>
                <a:cs typeface="Arial"/>
                <a:sym typeface="Arial"/>
              </a:defRPr>
            </a:pPr>
            <a:r>
              <a:t>Identificar las necesidades  de los agentes que intervienen en el alquiler del inmueble.</a:t>
            </a:r>
          </a:p>
          <a:p>
            <a:pPr marL="160421" marR="331470" indent="-160421" defTabSz="449580">
              <a:lnSpc>
                <a:spcPct val="200000"/>
              </a:lnSpc>
              <a:buSzPct val="100000"/>
              <a:buChar char="•"/>
              <a:defRPr b="1" sz="1600">
                <a:latin typeface="Arial"/>
                <a:ea typeface="Arial"/>
                <a:cs typeface="Arial"/>
                <a:sym typeface="Arial"/>
              </a:defRPr>
            </a:pPr>
            <a:r>
              <a:t>Agilizar el proceso del alquilar de un inmueble.</a:t>
            </a:r>
          </a:p>
          <a:p>
            <a:pPr marL="160421" marR="331470" indent="-160421" defTabSz="449580">
              <a:lnSpc>
                <a:spcPct val="200000"/>
              </a:lnSpc>
              <a:buSzPct val="100000"/>
              <a:buChar char="•"/>
              <a:defRPr b="1" sz="1600">
                <a:latin typeface="Arial"/>
                <a:ea typeface="Arial"/>
                <a:cs typeface="Arial"/>
                <a:sym typeface="Arial"/>
              </a:defRPr>
            </a:pPr>
            <a:r>
              <a:t>Mostrar alternativas de inmuebles para su alquiler.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Imagen" descr="Imagen"/>
          <p:cNvPicPr>
            <a:picLocks noChangeAspect="1"/>
          </p:cNvPicPr>
          <p:nvPr/>
        </p:nvPicPr>
        <p:blipFill>
          <a:blip r:embed="rId3">
            <a:extLst/>
          </a:blip>
          <a:stretch>
            <a:fillRect/>
          </a:stretch>
        </p:blipFill>
        <p:spPr>
          <a:xfrm>
            <a:off x="-52290" y="-155913"/>
            <a:ext cx="9248580" cy="5767151"/>
          </a:xfrm>
          <a:prstGeom prst="rect">
            <a:avLst/>
          </a:prstGeom>
          <a:ln w="12700">
            <a:miter lim="400000"/>
          </a:ln>
        </p:spPr>
      </p:pic>
      <p:sp>
        <p:nvSpPr>
          <p:cNvPr id="181"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82" name="CuadroTexto 7"/>
          <p:cNvSpPr txBox="1"/>
          <p:nvPr/>
        </p:nvSpPr>
        <p:spPr>
          <a:xfrm>
            <a:off x="3919220" y="611103"/>
            <a:ext cx="4736446"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sz="2400">
                <a:solidFill>
                  <a:srgbClr val="FFFFFF"/>
                </a:solidFill>
                <a:latin typeface="Work sans"/>
                <a:ea typeface="Work sans"/>
                <a:cs typeface="Work sans"/>
                <a:sym typeface="Work sans"/>
              </a:defRPr>
            </a:pPr>
            <a:r>
              <a:t>INFORME   TECNICAS</a:t>
            </a:r>
          </a:p>
          <a:p>
            <a:pPr algn="r">
              <a:defRPr b="1" sz="2400">
                <a:solidFill>
                  <a:srgbClr val="FFFFFF"/>
                </a:solidFill>
                <a:latin typeface="Work sans"/>
                <a:ea typeface="Work sans"/>
                <a:cs typeface="Work sans"/>
                <a:sym typeface="Work sans"/>
              </a:defRPr>
            </a:pPr>
            <a:r>
              <a:t>LEVANTAMIENTO DE</a:t>
            </a:r>
          </a:p>
          <a:p>
            <a:pPr algn="r">
              <a:defRPr b="1" sz="2400">
                <a:solidFill>
                  <a:srgbClr val="FFFFFF"/>
                </a:solidFill>
                <a:latin typeface="Work sans"/>
                <a:ea typeface="Work sans"/>
                <a:cs typeface="Work sans"/>
                <a:sym typeface="Work sans"/>
              </a:defRPr>
            </a:pPr>
            <a:r>
              <a:t>INFORMACION  </a:t>
            </a:r>
          </a:p>
        </p:txBody>
      </p:sp>
      <p:pic>
        <p:nvPicPr>
          <p:cNvPr id="183" name="Imagen 10" descr="Imagen 10"/>
          <p:cNvPicPr>
            <a:picLocks noChangeAspect="1"/>
          </p:cNvPicPr>
          <p:nvPr/>
        </p:nvPicPr>
        <p:blipFill>
          <a:blip r:embed="rId4">
            <a:extLst/>
          </a:blip>
          <a:stretch>
            <a:fillRect/>
          </a:stretch>
        </p:blipFill>
        <p:spPr>
          <a:xfrm flipH="1" rot="10800000">
            <a:off x="7940706" y="2181050"/>
            <a:ext cx="642358" cy="41564"/>
          </a:xfrm>
          <a:prstGeom prst="rect">
            <a:avLst/>
          </a:prstGeom>
          <a:ln w="12700">
            <a:miter lim="400000"/>
          </a:ln>
        </p:spPr>
      </p:pic>
      <p:pic>
        <p:nvPicPr>
          <p:cNvPr id="184" name="Imagen 15" descr="Imagen 15"/>
          <p:cNvPicPr>
            <a:picLocks noChangeAspect="1"/>
          </p:cNvPicPr>
          <p:nvPr/>
        </p:nvPicPr>
        <p:blipFill>
          <a:blip r:embed="rId5">
            <a:extLst/>
          </a:blip>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uadroTexto 1"/>
          <p:cNvSpPr txBox="1"/>
          <p:nvPr/>
        </p:nvSpPr>
        <p:spPr>
          <a:xfrm>
            <a:off x="444426" y="740679"/>
            <a:ext cx="5511066"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CONCLUSIONES DEL INFORME</a:t>
            </a:r>
          </a:p>
        </p:txBody>
      </p:sp>
      <p:sp>
        <p:nvSpPr>
          <p:cNvPr id="189" name="CuadroTexto 2"/>
          <p:cNvSpPr txBox="1"/>
          <p:nvPr/>
        </p:nvSpPr>
        <p:spPr>
          <a:xfrm>
            <a:off x="866515" y="1248543"/>
            <a:ext cx="6801369" cy="39760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latin typeface="Arial"/>
                <a:ea typeface="Arial"/>
                <a:cs typeface="Arial"/>
                <a:sym typeface="Arial"/>
              </a:defRPr>
            </a:pPr>
          </a:p>
          <a:p>
            <a:pPr marL="160421" indent="-160421">
              <a:spcBef>
                <a:spcPts val="200"/>
              </a:spcBef>
              <a:buSzPct val="100000"/>
              <a:buChar char="•"/>
              <a:defRPr b="1" sz="1600">
                <a:latin typeface="Arial"/>
                <a:ea typeface="Arial"/>
                <a:cs typeface="Arial"/>
                <a:sym typeface="Arial"/>
              </a:defRPr>
            </a:pPr>
            <a:r>
              <a:t>El común denominador en cuanto a las expectativas del sistema es el aumento de la rentabilidad. </a:t>
            </a:r>
          </a:p>
          <a:p>
            <a:pPr>
              <a:spcBef>
                <a:spcPts val="200"/>
              </a:spcBef>
              <a:defRPr b="1" sz="1600">
                <a:latin typeface="Arial"/>
                <a:ea typeface="Arial"/>
                <a:cs typeface="Arial"/>
                <a:sym typeface="Arial"/>
              </a:defRPr>
            </a:pPr>
          </a:p>
          <a:p>
            <a:pPr marL="160421" indent="-160421">
              <a:spcBef>
                <a:spcPts val="200"/>
              </a:spcBef>
              <a:buSzPct val="100000"/>
              <a:buChar char="•"/>
              <a:defRPr b="1" sz="1600">
                <a:latin typeface="Arial"/>
                <a:ea typeface="Arial"/>
                <a:cs typeface="Arial"/>
                <a:sym typeface="Arial"/>
              </a:defRPr>
            </a:pPr>
            <a:r>
              <a:t>Todos los usuarios entrevistados cuentan con, los conocimientos básicos requeridos para el manejo del sistema. </a:t>
            </a:r>
          </a:p>
          <a:p>
            <a:pPr>
              <a:spcBef>
                <a:spcPts val="200"/>
              </a:spcBef>
              <a:defRPr b="1" sz="1600">
                <a:latin typeface="Arial"/>
                <a:ea typeface="Arial"/>
                <a:cs typeface="Arial"/>
                <a:sym typeface="Arial"/>
              </a:defRPr>
            </a:pPr>
          </a:p>
          <a:p>
            <a:pPr marL="160421" indent="-160421">
              <a:spcBef>
                <a:spcPts val="200"/>
              </a:spcBef>
              <a:buSzPct val="100000"/>
              <a:buChar char="•"/>
              <a:defRPr b="1" sz="1600">
                <a:latin typeface="Arial"/>
                <a:ea typeface="Arial"/>
                <a:cs typeface="Arial"/>
                <a:sym typeface="Arial"/>
              </a:defRPr>
            </a:pPr>
            <a:r>
              <a:t>La mayoría de usuarios cuentan con el hardware necesario para el uso del sistema o están dispuestos a adquirirlo. </a:t>
            </a:r>
          </a:p>
          <a:p>
            <a:pPr>
              <a:spcBef>
                <a:spcPts val="200"/>
              </a:spcBef>
              <a:defRPr b="1" sz="1600">
                <a:latin typeface="Arial"/>
                <a:ea typeface="Arial"/>
                <a:cs typeface="Arial"/>
                <a:sym typeface="Arial"/>
              </a:defRPr>
            </a:pPr>
          </a:p>
          <a:p>
            <a:pPr marL="160421" indent="-160421">
              <a:spcBef>
                <a:spcPts val="200"/>
              </a:spcBef>
              <a:buSzPct val="100000"/>
              <a:buChar char="•"/>
              <a:defRPr b="1" sz="1600">
                <a:latin typeface="Arial"/>
                <a:ea typeface="Arial"/>
                <a:cs typeface="Arial"/>
                <a:sym typeface="Arial"/>
              </a:defRPr>
            </a:pPr>
            <a:r>
              <a:t>El 100 % de los inmuebles cumple con las condiciones mínimas para brindar el servicio. </a:t>
            </a:r>
          </a:p>
          <a:p>
            <a:pPr>
              <a:spcBef>
                <a:spcPts val="200"/>
              </a:spcBef>
              <a:defRPr b="1" sz="1600">
                <a:latin typeface="Arial"/>
                <a:ea typeface="Arial"/>
                <a:cs typeface="Arial"/>
                <a:sym typeface="Arial"/>
              </a:defRPr>
            </a:pPr>
          </a:p>
          <a:p>
            <a:pPr>
              <a:defRPr b="1" sz="1600">
                <a:latin typeface="Arial"/>
                <a:ea typeface="Arial"/>
                <a:cs typeface="Arial"/>
                <a:sym typeface="Arial"/>
              </a:defRPr>
            </a:pPr>
            <a:r>
              <a:t>• Los usuarios entrevistados están muy abiertos a la implementación del sistema.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Imagen" descr="Imagen"/>
          <p:cNvPicPr>
            <a:picLocks noChangeAspect="1"/>
          </p:cNvPicPr>
          <p:nvPr/>
        </p:nvPicPr>
        <p:blipFill>
          <a:blip r:embed="rId3">
            <a:extLst/>
          </a:blip>
          <a:stretch>
            <a:fillRect/>
          </a:stretch>
        </p:blipFill>
        <p:spPr>
          <a:xfrm>
            <a:off x="0" y="0"/>
            <a:ext cx="9144000" cy="5143500"/>
          </a:xfrm>
          <a:prstGeom prst="rect">
            <a:avLst/>
          </a:prstGeom>
          <a:ln w="12700">
            <a:miter lim="400000"/>
          </a:ln>
        </p:spPr>
      </p:pic>
      <p:sp>
        <p:nvSpPr>
          <p:cNvPr id="194"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95" name="CuadroTexto 7"/>
          <p:cNvSpPr txBox="1"/>
          <p:nvPr/>
        </p:nvSpPr>
        <p:spPr>
          <a:xfrm>
            <a:off x="6205220" y="560303"/>
            <a:ext cx="2550954"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sz="2400">
                <a:solidFill>
                  <a:srgbClr val="FFFFFF"/>
                </a:solidFill>
                <a:latin typeface="Work sans"/>
                <a:ea typeface="Work sans"/>
                <a:cs typeface="Work sans"/>
                <a:sym typeface="Work sans"/>
              </a:defRPr>
            </a:pPr>
            <a:r>
              <a:t>BPMN </a:t>
            </a:r>
            <a:r>
              <a:rPr b="0">
                <a:ln w="0" cap="flat">
                  <a:solidFill>
                    <a:srgbClr val="545454"/>
                  </a:solidFill>
                  <a:prstDash val="solid"/>
                  <a:miter lim="400000"/>
                </a:ln>
                <a:solidFill>
                  <a:srgbClr val="545454"/>
                </a:solidFill>
              </a:rPr>
              <a:t> </a:t>
            </a:r>
            <a:r>
              <a:t>Business Process Model and Notation</a:t>
            </a:r>
          </a:p>
        </p:txBody>
      </p:sp>
      <p:pic>
        <p:nvPicPr>
          <p:cNvPr id="196" name="Imagen 10" descr="Imagen 10"/>
          <p:cNvPicPr>
            <a:picLocks noChangeAspect="1"/>
          </p:cNvPicPr>
          <p:nvPr/>
        </p:nvPicPr>
        <p:blipFill>
          <a:blip r:embed="rId4">
            <a:extLst/>
          </a:blip>
          <a:stretch>
            <a:fillRect/>
          </a:stretch>
        </p:blipFill>
        <p:spPr>
          <a:xfrm flipH="1" rot="10800000">
            <a:off x="7877206" y="1863550"/>
            <a:ext cx="642358" cy="41564"/>
          </a:xfrm>
          <a:prstGeom prst="rect">
            <a:avLst/>
          </a:prstGeom>
          <a:ln w="12700">
            <a:miter lim="400000"/>
          </a:ln>
        </p:spPr>
      </p:pic>
      <p:pic>
        <p:nvPicPr>
          <p:cNvPr id="197" name="Imagen 15" descr="Imagen 15"/>
          <p:cNvPicPr>
            <a:picLocks noChangeAspect="1"/>
          </p:cNvPicPr>
          <p:nvPr/>
        </p:nvPicPr>
        <p:blipFill>
          <a:blip r:embed="rId5">
            <a:extLst/>
          </a:blip>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Imagen 15" descr="Imagen 15"/>
          <p:cNvPicPr>
            <a:picLocks noChangeAspect="1"/>
          </p:cNvPicPr>
          <p:nvPr/>
        </p:nvPicPr>
        <p:blipFill>
          <a:blip r:embed="rId3">
            <a:extLst/>
          </a:blip>
          <a:srcRect l="21032" t="19996" r="22452" b="17818"/>
          <a:stretch>
            <a:fillRect/>
          </a:stretch>
        </p:blipFill>
        <p:spPr>
          <a:xfrm>
            <a:off x="259104" y="392057"/>
            <a:ext cx="601378" cy="603695"/>
          </a:xfrm>
          <a:prstGeom prst="rect">
            <a:avLst/>
          </a:prstGeom>
          <a:ln w="12700">
            <a:miter lim="400000"/>
          </a:ln>
        </p:spPr>
      </p:pic>
      <p:pic>
        <p:nvPicPr>
          <p:cNvPr id="202" name="Diagrama de procesos actualizado.jpg" descr="Diagrama de procesos actualizado.jpg"/>
          <p:cNvPicPr>
            <a:picLocks noChangeAspect="1"/>
          </p:cNvPicPr>
          <p:nvPr/>
        </p:nvPicPr>
        <p:blipFill>
          <a:blip r:embed="rId4">
            <a:extLst/>
          </a:blip>
          <a:stretch>
            <a:fillRect/>
          </a:stretch>
        </p:blipFill>
        <p:spPr>
          <a:xfrm>
            <a:off x="290365" y="1690995"/>
            <a:ext cx="8563270" cy="2484226"/>
          </a:xfrm>
          <a:prstGeom prst="rect">
            <a:avLst/>
          </a:prstGeom>
          <a:ln w="12700">
            <a:miter lim="400000"/>
          </a:ln>
        </p:spPr>
      </p:pic>
      <p:sp>
        <p:nvSpPr>
          <p:cNvPr id="203" name="CuadroTexto 1"/>
          <p:cNvSpPr txBox="1"/>
          <p:nvPr/>
        </p:nvSpPr>
        <p:spPr>
          <a:xfrm>
            <a:off x="1206426" y="432261"/>
            <a:ext cx="3871452"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PROCESO PRINCIPAL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Imagen 15" descr="Imagen 15"/>
          <p:cNvPicPr>
            <a:picLocks noChangeAspect="1"/>
          </p:cNvPicPr>
          <p:nvPr/>
        </p:nvPicPr>
        <p:blipFill>
          <a:blip r:embed="rId3">
            <a:extLst/>
          </a:blip>
          <a:srcRect l="21032" t="19996" r="22452" b="17818"/>
          <a:stretch>
            <a:fillRect/>
          </a:stretch>
        </p:blipFill>
        <p:spPr>
          <a:xfrm>
            <a:off x="259104" y="392057"/>
            <a:ext cx="601378" cy="603695"/>
          </a:xfrm>
          <a:prstGeom prst="rect">
            <a:avLst/>
          </a:prstGeom>
          <a:ln w="12700">
            <a:miter lim="400000"/>
          </a:ln>
        </p:spPr>
      </p:pic>
      <p:sp>
        <p:nvSpPr>
          <p:cNvPr id="208" name="CuadroTexto 1"/>
          <p:cNvSpPr txBox="1"/>
          <p:nvPr/>
        </p:nvSpPr>
        <p:spPr>
          <a:xfrm>
            <a:off x="1206425" y="432261"/>
            <a:ext cx="2633277"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SUBPROCESO</a:t>
            </a:r>
          </a:p>
        </p:txBody>
      </p:sp>
      <p:pic>
        <p:nvPicPr>
          <p:cNvPr id="209" name="realizar la reserva con el monto pactado.jpg" descr="realizar la reserva con el monto pactado.jpg"/>
          <p:cNvPicPr>
            <a:picLocks noChangeAspect="1"/>
          </p:cNvPicPr>
          <p:nvPr/>
        </p:nvPicPr>
        <p:blipFill>
          <a:blip r:embed="rId4">
            <a:extLst/>
          </a:blip>
          <a:stretch>
            <a:fillRect/>
          </a:stretch>
        </p:blipFill>
        <p:spPr>
          <a:xfrm>
            <a:off x="0" y="1175802"/>
            <a:ext cx="9144000" cy="279189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Imagen 15" descr="Imagen 15"/>
          <p:cNvPicPr>
            <a:picLocks noChangeAspect="1"/>
          </p:cNvPicPr>
          <p:nvPr/>
        </p:nvPicPr>
        <p:blipFill>
          <a:blip r:embed="rId3">
            <a:extLst/>
          </a:blip>
          <a:srcRect l="21032" t="19996" r="22452" b="17818"/>
          <a:stretch>
            <a:fillRect/>
          </a:stretch>
        </p:blipFill>
        <p:spPr>
          <a:xfrm>
            <a:off x="259104" y="392057"/>
            <a:ext cx="601378" cy="603695"/>
          </a:xfrm>
          <a:prstGeom prst="rect">
            <a:avLst/>
          </a:prstGeom>
          <a:ln w="12700">
            <a:miter lim="400000"/>
          </a:ln>
        </p:spPr>
      </p:pic>
      <p:sp>
        <p:nvSpPr>
          <p:cNvPr id="214" name="CuadroTexto 1"/>
          <p:cNvSpPr txBox="1"/>
          <p:nvPr/>
        </p:nvSpPr>
        <p:spPr>
          <a:xfrm>
            <a:off x="1206425" y="432261"/>
            <a:ext cx="2633277"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SUBPROCESO</a:t>
            </a:r>
          </a:p>
        </p:txBody>
      </p:sp>
      <p:pic>
        <p:nvPicPr>
          <p:cNvPr id="215" name="Validar reserva con el exedente restante actualizado.jpg" descr="Validar reserva con el exedente restante actualizado.jpg"/>
          <p:cNvPicPr>
            <a:picLocks noChangeAspect="1"/>
          </p:cNvPicPr>
          <p:nvPr/>
        </p:nvPicPr>
        <p:blipFill>
          <a:blip r:embed="rId4">
            <a:extLst/>
          </a:blip>
          <a:stretch>
            <a:fillRect/>
          </a:stretch>
        </p:blipFill>
        <p:spPr>
          <a:xfrm>
            <a:off x="0" y="1100794"/>
            <a:ext cx="9144000" cy="350071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n" descr="Imagen"/>
          <p:cNvPicPr>
            <a:picLocks noChangeAspect="1"/>
          </p:cNvPicPr>
          <p:nvPr/>
        </p:nvPicPr>
        <p:blipFill>
          <a:blip r:embed="rId3">
            <a:extLst/>
          </a:blip>
          <a:stretch>
            <a:fillRect/>
          </a:stretch>
        </p:blipFill>
        <p:spPr>
          <a:xfrm>
            <a:off x="-178863" y="-448446"/>
            <a:ext cx="9282775" cy="6186307"/>
          </a:xfrm>
          <a:prstGeom prst="rect">
            <a:avLst/>
          </a:prstGeom>
          <a:ln w="12700">
            <a:miter lim="400000"/>
          </a:ln>
        </p:spPr>
      </p:pic>
      <p:sp>
        <p:nvSpPr>
          <p:cNvPr id="220"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21" name="CuadroTexto 7"/>
          <p:cNvSpPr txBox="1"/>
          <p:nvPr/>
        </p:nvSpPr>
        <p:spPr>
          <a:xfrm>
            <a:off x="6205220" y="560303"/>
            <a:ext cx="2550954"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400">
                <a:solidFill>
                  <a:srgbClr val="FFFFFF"/>
                </a:solidFill>
                <a:latin typeface="Work sans"/>
                <a:ea typeface="Work sans"/>
                <a:cs typeface="Work sans"/>
                <a:sym typeface="Work sans"/>
              </a:defRPr>
            </a:lvl1pPr>
          </a:lstStyle>
          <a:p>
            <a:pPr/>
            <a:r>
              <a:t>CASOS DE USO</a:t>
            </a:r>
          </a:p>
        </p:txBody>
      </p:sp>
      <p:pic>
        <p:nvPicPr>
          <p:cNvPr id="222" name="Imagen 10" descr="Imagen 10"/>
          <p:cNvPicPr>
            <a:picLocks noChangeAspect="1"/>
          </p:cNvPicPr>
          <p:nvPr/>
        </p:nvPicPr>
        <p:blipFill>
          <a:blip r:embed="rId4">
            <a:extLst/>
          </a:blip>
          <a:stretch>
            <a:fillRect/>
          </a:stretch>
        </p:blipFill>
        <p:spPr>
          <a:xfrm flipH="1" rot="10800000">
            <a:off x="7775606" y="1139650"/>
            <a:ext cx="642358" cy="41564"/>
          </a:xfrm>
          <a:prstGeom prst="rect">
            <a:avLst/>
          </a:prstGeom>
          <a:ln w="12700">
            <a:miter lim="400000"/>
          </a:ln>
        </p:spPr>
      </p:pic>
      <p:pic>
        <p:nvPicPr>
          <p:cNvPr id="223" name="Imagen 15" descr="Imagen 15"/>
          <p:cNvPicPr>
            <a:picLocks noChangeAspect="1"/>
          </p:cNvPicPr>
          <p:nvPr/>
        </p:nvPicPr>
        <p:blipFill>
          <a:blip r:embed="rId5">
            <a:extLst/>
          </a:blip>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n 15" descr="Imagen 15"/>
          <p:cNvPicPr>
            <a:picLocks noChangeAspect="1"/>
          </p:cNvPicPr>
          <p:nvPr/>
        </p:nvPicPr>
        <p:blipFill>
          <a:blip r:embed="rId3">
            <a:extLst/>
          </a:blip>
          <a:srcRect l="21032" t="19996" r="22452" b="17818"/>
          <a:stretch>
            <a:fillRect/>
          </a:stretch>
        </p:blipFill>
        <p:spPr>
          <a:xfrm>
            <a:off x="259104" y="392057"/>
            <a:ext cx="601378" cy="603695"/>
          </a:xfrm>
          <a:prstGeom prst="rect">
            <a:avLst/>
          </a:prstGeom>
          <a:ln w="12700">
            <a:miter lim="400000"/>
          </a:ln>
        </p:spPr>
      </p:pic>
      <p:sp>
        <p:nvSpPr>
          <p:cNvPr id="228" name="CuadroTexto 1"/>
          <p:cNvSpPr txBox="1"/>
          <p:nvPr/>
        </p:nvSpPr>
        <p:spPr>
          <a:xfrm>
            <a:off x="348085" y="1118061"/>
            <a:ext cx="423303" cy="3977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800">
                <a:solidFill>
                  <a:srgbClr val="274FB2"/>
                </a:solidFill>
                <a:latin typeface="Work Sans"/>
                <a:ea typeface="Work Sans"/>
                <a:cs typeface="Work Sans"/>
                <a:sym typeface="Work Sans"/>
              </a:defRPr>
            </a:lvl1pPr>
          </a:lstStyle>
          <a:p>
            <a:pPr/>
            <a:r>
              <a:t>CASO DE USO</a:t>
            </a:r>
          </a:p>
        </p:txBody>
      </p:sp>
      <p:pic>
        <p:nvPicPr>
          <p:cNvPr id="229" name="diagrama de casos de uso corregido 2.0.jpg" descr="diagrama de casos de uso corregido 2.0.jpg"/>
          <p:cNvPicPr>
            <a:picLocks noChangeAspect="1"/>
          </p:cNvPicPr>
          <p:nvPr/>
        </p:nvPicPr>
        <p:blipFill>
          <a:blip r:embed="rId4">
            <a:extLst/>
          </a:blip>
          <a:stretch>
            <a:fillRect/>
          </a:stretch>
        </p:blipFill>
        <p:spPr>
          <a:xfrm>
            <a:off x="949745" y="0"/>
            <a:ext cx="7930310" cy="51435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Imagen" descr="Imagen"/>
          <p:cNvPicPr>
            <a:picLocks noChangeAspect="1"/>
          </p:cNvPicPr>
          <p:nvPr/>
        </p:nvPicPr>
        <p:blipFill>
          <a:blip r:embed="rId3">
            <a:extLst/>
          </a:blip>
          <a:stretch>
            <a:fillRect/>
          </a:stretch>
        </p:blipFill>
        <p:spPr>
          <a:xfrm>
            <a:off x="-149821" y="-286892"/>
            <a:ext cx="9680824" cy="6453884"/>
          </a:xfrm>
          <a:prstGeom prst="rect">
            <a:avLst/>
          </a:prstGeom>
          <a:ln w="12700">
            <a:miter lim="400000"/>
          </a:ln>
        </p:spPr>
      </p:pic>
      <p:sp>
        <p:nvSpPr>
          <p:cNvPr id="234"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35" name="CuadroTexto 7"/>
          <p:cNvSpPr txBox="1"/>
          <p:nvPr/>
        </p:nvSpPr>
        <p:spPr>
          <a:xfrm>
            <a:off x="6205220" y="560303"/>
            <a:ext cx="2550954"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400">
                <a:solidFill>
                  <a:srgbClr val="FFFFFF"/>
                </a:solidFill>
                <a:latin typeface="Work sans"/>
                <a:ea typeface="Work sans"/>
                <a:cs typeface="Work sans"/>
                <a:sym typeface="Work sans"/>
              </a:defRPr>
            </a:lvl1pPr>
          </a:lstStyle>
          <a:p>
            <a:pPr/>
            <a:r>
              <a:t>REQUISITOS</a:t>
            </a:r>
          </a:p>
        </p:txBody>
      </p:sp>
      <p:pic>
        <p:nvPicPr>
          <p:cNvPr id="236" name="Imagen 10" descr="Imagen 10"/>
          <p:cNvPicPr>
            <a:picLocks noChangeAspect="1"/>
          </p:cNvPicPr>
          <p:nvPr/>
        </p:nvPicPr>
        <p:blipFill>
          <a:blip r:embed="rId4">
            <a:extLst/>
          </a:blip>
          <a:stretch>
            <a:fillRect/>
          </a:stretch>
        </p:blipFill>
        <p:spPr>
          <a:xfrm flipH="1" rot="10800000">
            <a:off x="7775606" y="1139650"/>
            <a:ext cx="642358" cy="41564"/>
          </a:xfrm>
          <a:prstGeom prst="rect">
            <a:avLst/>
          </a:prstGeom>
          <a:ln w="12700">
            <a:miter lim="400000"/>
          </a:ln>
        </p:spPr>
      </p:pic>
      <p:pic>
        <p:nvPicPr>
          <p:cNvPr id="237" name="Imagen 15" descr="Imagen 15"/>
          <p:cNvPicPr>
            <a:picLocks noChangeAspect="1"/>
          </p:cNvPicPr>
          <p:nvPr/>
        </p:nvPicPr>
        <p:blipFill>
          <a:blip r:embed="rId5">
            <a:extLst/>
          </a:blip>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ubtítulo 2"/>
          <p:cNvSpPr txBox="1"/>
          <p:nvPr/>
        </p:nvSpPr>
        <p:spPr>
          <a:xfrm>
            <a:off x="667693" y="2978894"/>
            <a:ext cx="1030400" cy="117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300"/>
              </a:spcBef>
              <a:defRPr b="1" sz="1500">
                <a:solidFill>
                  <a:srgbClr val="002060"/>
                </a:solidFill>
              </a:defRPr>
            </a:pPr>
            <a:r>
              <a:t>Daniel Alfonso Quintero Ramirez</a:t>
            </a:r>
            <a:r>
              <a:rPr b="0"/>
              <a:t> Líder </a:t>
            </a:r>
          </a:p>
        </p:txBody>
      </p:sp>
      <p:sp>
        <p:nvSpPr>
          <p:cNvPr id="110" name="Elipse 2"/>
          <p:cNvSpPr/>
          <p:nvPr/>
        </p:nvSpPr>
        <p:spPr>
          <a:xfrm>
            <a:off x="538410" y="1592682"/>
            <a:ext cx="1143531" cy="1025293"/>
          </a:xfrm>
          <a:prstGeom prst="ellipse">
            <a:avLst/>
          </a:prstGeom>
          <a:blipFill>
            <a:blip r:embed="rId3"/>
            <a:stretch>
              <a:fillRect/>
            </a:stretch>
          </a:blip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11" name="Subtítulo 2"/>
          <p:cNvSpPr txBox="1"/>
          <p:nvPr/>
        </p:nvSpPr>
        <p:spPr>
          <a:xfrm>
            <a:off x="6295978" y="2998655"/>
            <a:ext cx="1205805" cy="12166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300"/>
              </a:spcBef>
              <a:defRPr b="1" sz="1500">
                <a:solidFill>
                  <a:srgbClr val="002060"/>
                </a:solidFill>
              </a:defRPr>
            </a:pPr>
            <a:r>
              <a:t>Esteban Camilo</a:t>
            </a:r>
            <a:endParaRPr sz="3200"/>
          </a:p>
          <a:p>
            <a:pPr algn="ctr">
              <a:spcBef>
                <a:spcPts val="300"/>
              </a:spcBef>
              <a:defRPr b="1" sz="1500">
                <a:solidFill>
                  <a:srgbClr val="002060"/>
                </a:solidFill>
              </a:defRPr>
            </a:pPr>
            <a:r>
              <a:t> Salas Posada </a:t>
            </a:r>
            <a:r>
              <a:rPr b="0"/>
              <a:t>Programador</a:t>
            </a:r>
          </a:p>
        </p:txBody>
      </p:sp>
      <p:sp>
        <p:nvSpPr>
          <p:cNvPr id="112" name="Elipse 4"/>
          <p:cNvSpPr/>
          <p:nvPr/>
        </p:nvSpPr>
        <p:spPr>
          <a:xfrm>
            <a:off x="6379931" y="1640920"/>
            <a:ext cx="1091341" cy="1025293"/>
          </a:xfrm>
          <a:prstGeom prst="ellipse">
            <a:avLst/>
          </a:prstGeom>
          <a:blipFill>
            <a:blip r:embed="rId4"/>
            <a:stretch>
              <a:fillRect/>
            </a:stretch>
          </a:blipFill>
          <a:ln w="12700">
            <a:miter lim="400000"/>
          </a:ln>
          <a:effectLst>
            <a:outerShdw sx="100000" sy="100000" kx="0" ky="0" algn="b" rotWithShape="0" blurRad="38100" dist="23000" dir="5400000">
              <a:srgbClr val="000000">
                <a:alpha val="35000"/>
              </a:srgbClr>
            </a:outerShdw>
            <a:reflection blurRad="0" stA="45000" stPos="0" endA="0" endPos="40000" dist="0" dir="5400000" fadeDir="5400000" sx="100000" sy="-100000" kx="0" ky="0" algn="bl" rotWithShape="0"/>
          </a:effectLst>
        </p:spPr>
        <p:txBody>
          <a:bodyPr lIns="45719" rIns="45719" anchor="ctr"/>
          <a:lstStyle/>
          <a:p>
            <a:pPr algn="ctr">
              <a:defRPr>
                <a:solidFill>
                  <a:srgbClr val="FFFFFF"/>
                </a:solidFill>
              </a:defRPr>
            </a:pPr>
          </a:p>
        </p:txBody>
      </p:sp>
      <p:sp>
        <p:nvSpPr>
          <p:cNvPr id="113" name="Subtítulo 2"/>
          <p:cNvSpPr txBox="1"/>
          <p:nvPr/>
        </p:nvSpPr>
        <p:spPr>
          <a:xfrm>
            <a:off x="4873614" y="2984694"/>
            <a:ext cx="1030400"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300"/>
              </a:spcBef>
              <a:defRPr b="1" sz="1500">
                <a:solidFill>
                  <a:srgbClr val="002060"/>
                </a:solidFill>
              </a:defRPr>
            </a:pPr>
            <a:r>
              <a:t>Andres Ricardo Fraile Blanco </a:t>
            </a:r>
            <a:r>
              <a:rPr b="0"/>
              <a:t>Base de Datos</a:t>
            </a:r>
          </a:p>
        </p:txBody>
      </p:sp>
      <p:sp>
        <p:nvSpPr>
          <p:cNvPr id="114" name="Elipse 6"/>
          <p:cNvSpPr/>
          <p:nvPr/>
        </p:nvSpPr>
        <p:spPr>
          <a:xfrm>
            <a:off x="4873614" y="1640920"/>
            <a:ext cx="1143531" cy="1025294"/>
          </a:xfrm>
          <a:prstGeom prst="ellipse">
            <a:avLst/>
          </a:prstGeom>
          <a:blipFill>
            <a:blip r:embed="rId5"/>
            <a:stretch>
              <a:fillRect/>
            </a:stretch>
          </a:blip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15" name="Elipse 7"/>
          <p:cNvSpPr/>
          <p:nvPr/>
        </p:nvSpPr>
        <p:spPr>
          <a:xfrm>
            <a:off x="1951913" y="1592682"/>
            <a:ext cx="1143531" cy="1025293"/>
          </a:xfrm>
          <a:prstGeom prst="ellipse">
            <a:avLst/>
          </a:prstGeom>
          <a:blipFill>
            <a:blip r:embed="rId6"/>
            <a:stretch>
              <a:fillRect/>
            </a:stretch>
          </a:blip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16" name="Elipse 8"/>
          <p:cNvSpPr/>
          <p:nvPr/>
        </p:nvSpPr>
        <p:spPr>
          <a:xfrm>
            <a:off x="3402226" y="1640920"/>
            <a:ext cx="1143531" cy="1025293"/>
          </a:xfrm>
          <a:prstGeom prst="ellipse">
            <a:avLst/>
          </a:prstGeom>
          <a:blipFill>
            <a:blip r:embed="rId7"/>
            <a:stretch>
              <a:fillRect/>
            </a:stretch>
          </a:blip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17" name="Subtítulo 2"/>
          <p:cNvSpPr txBox="1"/>
          <p:nvPr/>
        </p:nvSpPr>
        <p:spPr>
          <a:xfrm>
            <a:off x="1889272" y="2940793"/>
            <a:ext cx="1205805" cy="17399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300"/>
              </a:spcBef>
              <a:defRPr b="1" sz="1500">
                <a:solidFill>
                  <a:srgbClr val="002060"/>
                </a:solidFill>
              </a:defRPr>
            </a:pPr>
            <a:r>
              <a:t>Julian Alejandro Morales Vega </a:t>
            </a:r>
          </a:p>
          <a:p>
            <a:pPr algn="ctr">
              <a:spcBef>
                <a:spcPts val="300"/>
              </a:spcBef>
              <a:defRPr b="1" sz="1500">
                <a:solidFill>
                  <a:srgbClr val="002060"/>
                </a:solidFill>
              </a:defRPr>
            </a:pPr>
            <a:r>
              <a:rPr b="0"/>
              <a:t>Diseñador</a:t>
            </a:r>
            <a:endParaRPr b="0"/>
          </a:p>
          <a:p>
            <a:pPr algn="ctr">
              <a:spcBef>
                <a:spcPts val="300"/>
              </a:spcBef>
              <a:defRPr b="1" sz="1500">
                <a:solidFill>
                  <a:srgbClr val="002060"/>
                </a:solidFill>
              </a:defRPr>
            </a:pPr>
            <a:r>
              <a:rPr b="0"/>
              <a:t>Sistema </a:t>
            </a:r>
            <a:endParaRPr b="0"/>
          </a:p>
          <a:p>
            <a:pPr algn="ctr">
              <a:spcBef>
                <a:spcPts val="300"/>
              </a:spcBef>
              <a:defRPr b="1" sz="1500">
                <a:solidFill>
                  <a:srgbClr val="002060"/>
                </a:solidFill>
              </a:defRPr>
            </a:pPr>
            <a:r>
              <a:rPr b="0"/>
              <a:t>Información</a:t>
            </a:r>
            <a:r>
              <a:rPr b="0"/>
              <a:t> </a:t>
            </a:r>
          </a:p>
        </p:txBody>
      </p:sp>
      <p:sp>
        <p:nvSpPr>
          <p:cNvPr id="118" name="Subtítulo 2"/>
          <p:cNvSpPr txBox="1"/>
          <p:nvPr/>
        </p:nvSpPr>
        <p:spPr>
          <a:xfrm>
            <a:off x="3286257" y="2998655"/>
            <a:ext cx="1244853" cy="12166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300"/>
              </a:spcBef>
              <a:defRPr b="1" sz="1500">
                <a:solidFill>
                  <a:srgbClr val="002060"/>
                </a:solidFill>
              </a:defRPr>
            </a:pPr>
            <a:r>
              <a:t>Wilmer Alexander Solano Imbachi</a:t>
            </a:r>
          </a:p>
          <a:p>
            <a:pPr algn="ctr">
              <a:spcBef>
                <a:spcPts val="300"/>
              </a:spcBef>
              <a:defRPr sz="1500">
                <a:solidFill>
                  <a:srgbClr val="002060"/>
                </a:solidFill>
              </a:defRPr>
            </a:pPr>
            <a:r>
              <a:t> Analista </a:t>
            </a:r>
          </a:p>
        </p:txBody>
      </p:sp>
      <p:sp>
        <p:nvSpPr>
          <p:cNvPr id="119" name="Título 1"/>
          <p:cNvSpPr txBox="1"/>
          <p:nvPr/>
        </p:nvSpPr>
        <p:spPr>
          <a:xfrm>
            <a:off x="422574" y="435638"/>
            <a:ext cx="6598712" cy="7391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4400">
                <a:solidFill>
                  <a:srgbClr val="0070C0"/>
                </a:solidFill>
              </a:defRPr>
            </a:lvl1pPr>
          </a:lstStyle>
          <a:p>
            <a:pPr/>
            <a:r>
              <a:t>Nosotros en Blackrawe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CuadroTexto 1"/>
          <p:cNvSpPr txBox="1"/>
          <p:nvPr/>
        </p:nvSpPr>
        <p:spPr>
          <a:xfrm>
            <a:off x="444426" y="740679"/>
            <a:ext cx="4958046"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REQUISITOS FUNCIONALES</a:t>
            </a:r>
          </a:p>
        </p:txBody>
      </p:sp>
      <p:sp>
        <p:nvSpPr>
          <p:cNvPr id="242" name="CuadroTexto 2"/>
          <p:cNvSpPr txBox="1"/>
          <p:nvPr/>
        </p:nvSpPr>
        <p:spPr>
          <a:xfrm>
            <a:off x="1171315" y="1566043"/>
            <a:ext cx="6801369" cy="3228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600">
                <a:latin typeface="Work Sans"/>
                <a:ea typeface="Work Sans"/>
                <a:cs typeface="Work Sans"/>
                <a:sym typeface="Work Sans"/>
              </a:defRPr>
            </a:pPr>
            <a:r>
              <a:t>1- Gestionar Cuenta</a:t>
            </a:r>
          </a:p>
          <a:p>
            <a:pPr algn="just">
              <a:defRPr b="1" sz="1600">
                <a:latin typeface="Work Sans"/>
                <a:ea typeface="Work Sans"/>
                <a:cs typeface="Work Sans"/>
                <a:sym typeface="Work Sans"/>
              </a:defRPr>
            </a:pPr>
            <a:r>
              <a:t>2- Contactar</a:t>
            </a:r>
          </a:p>
          <a:p>
            <a:pPr algn="just">
              <a:defRPr b="1" sz="1600">
                <a:latin typeface="Work Sans"/>
                <a:ea typeface="Work Sans"/>
                <a:cs typeface="Work Sans"/>
                <a:sym typeface="Work Sans"/>
              </a:defRPr>
            </a:pPr>
            <a:r>
              <a:t>3- Calificar</a:t>
            </a:r>
          </a:p>
          <a:p>
            <a:pPr algn="just">
              <a:defRPr b="1" sz="1600">
                <a:latin typeface="Work Sans"/>
                <a:ea typeface="Work Sans"/>
                <a:cs typeface="Work Sans"/>
                <a:sym typeface="Work Sans"/>
              </a:defRPr>
            </a:pPr>
            <a:r>
              <a:t>4- Reservar</a:t>
            </a:r>
          </a:p>
          <a:p>
            <a:pPr algn="just">
              <a:defRPr b="1" sz="1600">
                <a:latin typeface="Work Sans"/>
                <a:ea typeface="Work Sans"/>
                <a:cs typeface="Work Sans"/>
                <a:sym typeface="Work Sans"/>
              </a:defRPr>
            </a:pPr>
            <a:r>
              <a:t>5- Cancelar Reserva</a:t>
            </a:r>
          </a:p>
          <a:p>
            <a:pPr algn="just">
              <a:defRPr b="1" sz="1600">
                <a:latin typeface="Work Sans"/>
                <a:ea typeface="Work Sans"/>
                <a:cs typeface="Work Sans"/>
                <a:sym typeface="Work Sans"/>
              </a:defRPr>
            </a:pPr>
            <a:r>
              <a:t>6- Gestionar Publicación</a:t>
            </a:r>
          </a:p>
          <a:p>
            <a:pPr algn="just">
              <a:defRPr b="1" sz="1600">
                <a:latin typeface="Work Sans"/>
                <a:ea typeface="Work Sans"/>
                <a:cs typeface="Work Sans"/>
                <a:sym typeface="Work Sans"/>
              </a:defRPr>
            </a:pPr>
            <a:r>
              <a:t>7- Buscar Inmueble</a:t>
            </a:r>
          </a:p>
          <a:p>
            <a:pPr algn="just">
              <a:defRPr b="1" sz="1600">
                <a:latin typeface="Work Sans"/>
                <a:ea typeface="Work Sans"/>
                <a:cs typeface="Work Sans"/>
                <a:sym typeface="Work Sans"/>
              </a:defRPr>
            </a:pPr>
            <a:r>
              <a:t>8- Ver disponibilidad</a:t>
            </a:r>
          </a:p>
          <a:p>
            <a:pPr algn="just">
              <a:defRPr b="1" sz="1600">
                <a:latin typeface="Work Sans"/>
                <a:ea typeface="Work Sans"/>
                <a:cs typeface="Work Sans"/>
                <a:sym typeface="Work Sans"/>
              </a:defRPr>
            </a:pPr>
            <a:r>
              <a:t>9- Filtrar</a:t>
            </a:r>
          </a:p>
          <a:p>
            <a:pPr algn="just">
              <a:defRPr b="1" sz="1600">
                <a:latin typeface="Work Sans"/>
                <a:ea typeface="Work Sans"/>
                <a:cs typeface="Work Sans"/>
                <a:sym typeface="Work Sans"/>
              </a:defRPr>
            </a:pPr>
            <a:r>
              <a:t>10- Confirmar Reserva</a:t>
            </a:r>
          </a:p>
          <a:p>
            <a:pPr algn="just">
              <a:defRPr b="1" sz="1600">
                <a:latin typeface="Work Sans"/>
                <a:ea typeface="Work Sans"/>
                <a:cs typeface="Work Sans"/>
                <a:sym typeface="Work Sans"/>
              </a:defRPr>
            </a:pPr>
            <a:r>
              <a:t>11- Reprogramar fecha</a:t>
            </a:r>
          </a:p>
          <a:p>
            <a:pPr algn="just">
              <a:defRPr b="1" sz="1600">
                <a:latin typeface="Work Sans"/>
                <a:ea typeface="Work Sans"/>
                <a:cs typeface="Work Sans"/>
                <a:sym typeface="Work Sans"/>
              </a:defRPr>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CuadroTexto 1"/>
          <p:cNvSpPr txBox="1"/>
          <p:nvPr/>
        </p:nvSpPr>
        <p:spPr>
          <a:xfrm>
            <a:off x="444426" y="740679"/>
            <a:ext cx="5590243"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REQUISITOS NO FUNCIONALES</a:t>
            </a:r>
          </a:p>
        </p:txBody>
      </p:sp>
      <p:sp>
        <p:nvSpPr>
          <p:cNvPr id="247" name="CuadroTexto 2"/>
          <p:cNvSpPr txBox="1"/>
          <p:nvPr/>
        </p:nvSpPr>
        <p:spPr>
          <a:xfrm>
            <a:off x="1171315" y="1566043"/>
            <a:ext cx="6801369" cy="298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b="1" sz="1600">
                <a:latin typeface="Work Sans"/>
                <a:ea typeface="Work Sans"/>
                <a:cs typeface="Work Sans"/>
                <a:sym typeface="Work Sans"/>
              </a:defRPr>
            </a:pPr>
            <a:r>
              <a:t>1- Usabilidad</a:t>
            </a:r>
          </a:p>
          <a:p>
            <a:pPr algn="just">
              <a:defRPr b="1" sz="1600">
                <a:latin typeface="Work Sans"/>
                <a:ea typeface="Work Sans"/>
                <a:cs typeface="Work Sans"/>
                <a:sym typeface="Work Sans"/>
              </a:defRPr>
            </a:pPr>
            <a:r>
              <a:t>2- Fiabilidad</a:t>
            </a:r>
          </a:p>
          <a:p>
            <a:pPr algn="just">
              <a:defRPr b="1" sz="1600">
                <a:latin typeface="Work Sans"/>
                <a:ea typeface="Work Sans"/>
                <a:cs typeface="Work Sans"/>
                <a:sym typeface="Work Sans"/>
              </a:defRPr>
            </a:pPr>
            <a:r>
              <a:t>3- Seguridad</a:t>
            </a:r>
          </a:p>
          <a:p>
            <a:pPr algn="just">
              <a:defRPr b="1" sz="1600">
                <a:latin typeface="Work Sans"/>
                <a:ea typeface="Work Sans"/>
                <a:cs typeface="Work Sans"/>
                <a:sym typeface="Work Sans"/>
              </a:defRPr>
            </a:pPr>
            <a:r>
              <a:t>4- Mantenibilidad</a:t>
            </a:r>
          </a:p>
          <a:p>
            <a:pPr algn="just">
              <a:defRPr b="1" sz="1600">
                <a:latin typeface="Work Sans"/>
                <a:ea typeface="Work Sans"/>
                <a:cs typeface="Work Sans"/>
                <a:sym typeface="Work Sans"/>
              </a:defRPr>
            </a:pPr>
            <a:r>
              <a:t>5- Compatibilidad</a:t>
            </a:r>
          </a:p>
          <a:p>
            <a:pPr algn="just">
              <a:defRPr b="1" sz="1600">
                <a:latin typeface="Work Sans"/>
                <a:ea typeface="Work Sans"/>
                <a:cs typeface="Work Sans"/>
                <a:sym typeface="Work Sans"/>
              </a:defRPr>
            </a:pPr>
            <a:r>
              <a:t>6- Fácil Acceso</a:t>
            </a:r>
          </a:p>
          <a:p>
            <a:pPr algn="just">
              <a:defRPr b="1" sz="1600">
                <a:latin typeface="Work Sans"/>
                <a:ea typeface="Work Sans"/>
                <a:cs typeface="Work Sans"/>
                <a:sym typeface="Work Sans"/>
              </a:defRPr>
            </a:pPr>
            <a:r>
              <a:t>7- Responsive</a:t>
            </a:r>
          </a:p>
          <a:p>
            <a:pPr algn="just">
              <a:defRPr b="1" sz="1600">
                <a:latin typeface="Work Sans"/>
                <a:ea typeface="Work Sans"/>
                <a:cs typeface="Work Sans"/>
                <a:sym typeface="Work Sans"/>
              </a:defRPr>
            </a:pPr>
            <a:r>
              <a:t>8- Filtro de Comentarios  &amp; Filtro de Fotografias</a:t>
            </a:r>
          </a:p>
          <a:p>
            <a:pPr algn="just">
              <a:defRPr b="1" sz="1600">
                <a:latin typeface="Work Sans"/>
                <a:ea typeface="Work Sans"/>
                <a:cs typeface="Work Sans"/>
                <a:sym typeface="Work Sans"/>
              </a:defRPr>
            </a:pPr>
            <a:r>
              <a:t>9- Velocidad</a:t>
            </a:r>
          </a:p>
          <a:p>
            <a:pPr algn="just">
              <a:defRPr b="1" sz="1600">
                <a:latin typeface="Work Sans"/>
                <a:ea typeface="Work Sans"/>
                <a:cs typeface="Work Sans"/>
                <a:sym typeface="Work Sans"/>
              </a:defRPr>
            </a:pPr>
            <a:r>
              <a:t>10- Legalidad</a:t>
            </a:r>
          </a:p>
          <a:p>
            <a:pPr algn="just">
              <a:defRPr b="1" sz="1600">
                <a:latin typeface="Work Sans"/>
                <a:ea typeface="Work Sans"/>
                <a:cs typeface="Work Sans"/>
                <a:sym typeface="Work Sans"/>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Imagen" descr="Imagen"/>
          <p:cNvPicPr>
            <a:picLocks noChangeAspect="1"/>
          </p:cNvPicPr>
          <p:nvPr/>
        </p:nvPicPr>
        <p:blipFill>
          <a:blip r:embed="rId3">
            <a:extLst/>
          </a:blip>
          <a:stretch>
            <a:fillRect/>
          </a:stretch>
        </p:blipFill>
        <p:spPr>
          <a:xfrm>
            <a:off x="747465" y="-302656"/>
            <a:ext cx="7649070" cy="6119256"/>
          </a:xfrm>
          <a:prstGeom prst="rect">
            <a:avLst/>
          </a:prstGeom>
          <a:ln w="12700">
            <a:miter lim="400000"/>
          </a:ln>
        </p:spPr>
      </p:pic>
      <p:sp>
        <p:nvSpPr>
          <p:cNvPr id="252"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253" name="CuadroTexto 7"/>
          <p:cNvSpPr txBox="1"/>
          <p:nvPr/>
        </p:nvSpPr>
        <p:spPr>
          <a:xfrm>
            <a:off x="6205220" y="560303"/>
            <a:ext cx="2550954"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400">
                <a:solidFill>
                  <a:srgbClr val="FFFFFF"/>
                </a:solidFill>
                <a:latin typeface="Work sans"/>
                <a:ea typeface="Work sans"/>
                <a:cs typeface="Work sans"/>
                <a:sym typeface="Work sans"/>
              </a:defRPr>
            </a:lvl1pPr>
          </a:lstStyle>
          <a:p>
            <a:pPr/>
            <a:r>
              <a:t>CONTROL DE VERSIONES</a:t>
            </a:r>
          </a:p>
        </p:txBody>
      </p:sp>
      <p:pic>
        <p:nvPicPr>
          <p:cNvPr id="254" name="Imagen 10" descr="Imagen 10"/>
          <p:cNvPicPr>
            <a:picLocks noChangeAspect="1"/>
          </p:cNvPicPr>
          <p:nvPr/>
        </p:nvPicPr>
        <p:blipFill>
          <a:blip r:embed="rId4">
            <a:extLst/>
          </a:blip>
          <a:stretch>
            <a:fillRect/>
          </a:stretch>
        </p:blipFill>
        <p:spPr>
          <a:xfrm flipH="1" rot="10800000">
            <a:off x="7826406" y="1507950"/>
            <a:ext cx="642358" cy="41564"/>
          </a:xfrm>
          <a:prstGeom prst="rect">
            <a:avLst/>
          </a:prstGeom>
          <a:ln w="12700">
            <a:miter lim="400000"/>
          </a:ln>
        </p:spPr>
      </p:pic>
      <p:pic>
        <p:nvPicPr>
          <p:cNvPr id="255" name="Imagen 15" descr="Imagen 15"/>
          <p:cNvPicPr>
            <a:picLocks noChangeAspect="1"/>
          </p:cNvPicPr>
          <p:nvPr/>
        </p:nvPicPr>
        <p:blipFill>
          <a:blip r:embed="rId5">
            <a:extLst/>
          </a:blip>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Imagen 15" descr="Imagen 15"/>
          <p:cNvPicPr>
            <a:picLocks noChangeAspect="1"/>
          </p:cNvPicPr>
          <p:nvPr/>
        </p:nvPicPr>
        <p:blipFill>
          <a:blip r:embed="rId3">
            <a:extLst/>
          </a:blip>
          <a:srcRect l="21032" t="19996" r="22452" b="17818"/>
          <a:stretch>
            <a:fillRect/>
          </a:stretch>
        </p:blipFill>
        <p:spPr>
          <a:xfrm>
            <a:off x="259104" y="392057"/>
            <a:ext cx="601378" cy="603695"/>
          </a:xfrm>
          <a:prstGeom prst="rect">
            <a:avLst/>
          </a:prstGeom>
          <a:ln w="12700">
            <a:miter lim="400000"/>
          </a:ln>
        </p:spPr>
      </p:pic>
      <p:sp>
        <p:nvSpPr>
          <p:cNvPr id="260" name="CuadroTexto 1"/>
          <p:cNvSpPr txBox="1"/>
          <p:nvPr/>
        </p:nvSpPr>
        <p:spPr>
          <a:xfrm>
            <a:off x="1206425" y="432261"/>
            <a:ext cx="4622415"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CONTROL DE VERSIONES</a:t>
            </a:r>
          </a:p>
        </p:txBody>
      </p:sp>
      <p:pic>
        <p:nvPicPr>
          <p:cNvPr id="261" name="Captura de Pantalla 2019-09-30 a la(s) 1.08.49 p. m..png" descr="Captura de Pantalla 2019-09-30 a la(s) 1.08.49 p. m..png"/>
          <p:cNvPicPr>
            <a:picLocks noChangeAspect="1"/>
          </p:cNvPicPr>
          <p:nvPr/>
        </p:nvPicPr>
        <p:blipFill>
          <a:blip r:embed="rId4">
            <a:extLst/>
          </a:blip>
          <a:stretch>
            <a:fillRect/>
          </a:stretch>
        </p:blipFill>
        <p:spPr>
          <a:xfrm>
            <a:off x="1079500" y="979342"/>
            <a:ext cx="6642332" cy="415145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Rectángulo"/>
          <p:cNvSpPr/>
          <p:nvPr/>
        </p:nvSpPr>
        <p:spPr>
          <a:xfrm>
            <a:off x="-75264" y="-110282"/>
            <a:ext cx="1270001" cy="5364064"/>
          </a:xfrm>
          <a:prstGeom prst="rect">
            <a:avLst/>
          </a:prstGeom>
          <a:solidFill>
            <a:srgbClr val="000000"/>
          </a:solidFill>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pic>
        <p:nvPicPr>
          <p:cNvPr id="266" name="Imagen 15" descr="Imagen 15"/>
          <p:cNvPicPr>
            <a:picLocks noChangeAspect="1"/>
          </p:cNvPicPr>
          <p:nvPr/>
        </p:nvPicPr>
        <p:blipFill>
          <a:blip r:embed="rId3">
            <a:extLst/>
          </a:blip>
          <a:srcRect l="21032" t="19996" r="22452" b="17818"/>
          <a:stretch>
            <a:fillRect/>
          </a:stretch>
        </p:blipFill>
        <p:spPr>
          <a:xfrm>
            <a:off x="259104" y="392057"/>
            <a:ext cx="601378" cy="603695"/>
          </a:xfrm>
          <a:prstGeom prst="rect">
            <a:avLst/>
          </a:prstGeom>
          <a:ln w="12700">
            <a:miter lim="400000"/>
          </a:ln>
        </p:spPr>
      </p:pic>
      <p:pic>
        <p:nvPicPr>
          <p:cNvPr id="267" name="Imagen" descr="Imagen"/>
          <p:cNvPicPr>
            <a:picLocks noChangeAspect="1"/>
          </p:cNvPicPr>
          <p:nvPr/>
        </p:nvPicPr>
        <p:blipFill>
          <a:blip r:embed="rId4">
            <a:extLst/>
          </a:blip>
          <a:srcRect l="0" t="2641" r="14094" b="12254"/>
          <a:stretch>
            <a:fillRect/>
          </a:stretch>
        </p:blipFill>
        <p:spPr>
          <a:xfrm>
            <a:off x="233464" y="-101601"/>
            <a:ext cx="9402462" cy="523703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CuadroTexto 2"/>
          <p:cNvSpPr txBox="1"/>
          <p:nvPr/>
        </p:nvSpPr>
        <p:spPr>
          <a:xfrm>
            <a:off x="803410" y="529122"/>
            <a:ext cx="2615368" cy="6463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i="1" sz="4000">
                <a:solidFill>
                  <a:srgbClr val="FFFFFF"/>
                </a:solidFill>
                <a:latin typeface="Arial"/>
                <a:ea typeface="Arial"/>
                <a:cs typeface="Arial"/>
                <a:sym typeface="Arial"/>
              </a:defRPr>
            </a:lvl1pPr>
          </a:lstStyle>
          <a:p>
            <a:pPr/>
            <a:r>
              <a:t>Contenido</a:t>
            </a:r>
          </a:p>
        </p:txBody>
      </p:sp>
      <p:sp>
        <p:nvSpPr>
          <p:cNvPr id="124" name="CuadroTexto 3"/>
          <p:cNvSpPr txBox="1"/>
          <p:nvPr/>
        </p:nvSpPr>
        <p:spPr>
          <a:xfrm>
            <a:off x="1817266" y="1099881"/>
            <a:ext cx="4420249" cy="3296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sz="2000">
                <a:solidFill>
                  <a:srgbClr val="FFFFFF"/>
                </a:solidFill>
                <a:latin typeface="Arial"/>
                <a:ea typeface="Arial"/>
                <a:cs typeface="Arial"/>
                <a:sym typeface="Arial"/>
              </a:defRPr>
            </a:pPr>
            <a:r>
              <a:t>Planteamiento del problema </a:t>
            </a:r>
          </a:p>
          <a:p>
            <a:pPr>
              <a:defRPr i="1" sz="2000">
                <a:solidFill>
                  <a:srgbClr val="FFFFFF"/>
                </a:solidFill>
                <a:latin typeface="Arial"/>
                <a:ea typeface="Arial"/>
                <a:cs typeface="Arial"/>
                <a:sym typeface="Arial"/>
              </a:defRPr>
            </a:pPr>
            <a:r>
              <a:t>Justificación del proyecto</a:t>
            </a:r>
          </a:p>
          <a:p>
            <a:pPr>
              <a:defRPr i="1" sz="2000">
                <a:solidFill>
                  <a:srgbClr val="FFFFFF"/>
                </a:solidFill>
                <a:latin typeface="Arial"/>
                <a:ea typeface="Arial"/>
                <a:cs typeface="Arial"/>
                <a:sym typeface="Arial"/>
              </a:defRPr>
            </a:pPr>
            <a:r>
              <a:t>Objetivos</a:t>
            </a:r>
          </a:p>
          <a:p>
            <a:pPr>
              <a:defRPr i="1" sz="2000">
                <a:solidFill>
                  <a:srgbClr val="FFFFFF"/>
                </a:solidFill>
                <a:latin typeface="Arial"/>
                <a:ea typeface="Arial"/>
                <a:cs typeface="Arial"/>
                <a:sym typeface="Arial"/>
              </a:defRPr>
            </a:pPr>
            <a:r>
              <a:t>	Objetivo general</a:t>
            </a:r>
          </a:p>
          <a:p>
            <a:pPr>
              <a:defRPr i="1" sz="2000">
                <a:solidFill>
                  <a:srgbClr val="FFFFFF"/>
                </a:solidFill>
                <a:latin typeface="Arial"/>
                <a:ea typeface="Arial"/>
                <a:cs typeface="Arial"/>
                <a:sym typeface="Arial"/>
              </a:defRPr>
            </a:pPr>
            <a:r>
              <a:t>	Objetivo específicos</a:t>
            </a:r>
          </a:p>
          <a:p>
            <a:pPr>
              <a:defRPr i="1" sz="2000">
                <a:solidFill>
                  <a:srgbClr val="FFFFFF"/>
                </a:solidFill>
                <a:latin typeface="Arial"/>
                <a:ea typeface="Arial"/>
                <a:cs typeface="Arial"/>
                <a:sym typeface="Arial"/>
              </a:defRPr>
            </a:pPr>
            <a:r>
              <a:t>Diagrama de procesos - BPMN</a:t>
            </a:r>
          </a:p>
          <a:p>
            <a:pPr>
              <a:defRPr i="1" sz="2000">
                <a:solidFill>
                  <a:srgbClr val="FFFFFF"/>
                </a:solidFill>
                <a:latin typeface="Arial"/>
                <a:ea typeface="Arial"/>
                <a:cs typeface="Arial"/>
                <a:sym typeface="Arial"/>
              </a:defRPr>
            </a:pPr>
            <a:r>
              <a:t>Casos de uso</a:t>
            </a:r>
          </a:p>
          <a:p>
            <a:pPr>
              <a:defRPr i="1" sz="2000">
                <a:solidFill>
                  <a:srgbClr val="FFFFFF"/>
                </a:solidFill>
                <a:latin typeface="Arial"/>
                <a:ea typeface="Arial"/>
                <a:cs typeface="Arial"/>
                <a:sym typeface="Arial"/>
              </a:defRPr>
            </a:pPr>
            <a:r>
              <a:t>Requisitos </a:t>
            </a:r>
          </a:p>
          <a:p>
            <a:pPr>
              <a:defRPr i="1" sz="2000">
                <a:solidFill>
                  <a:srgbClr val="FFFFFF"/>
                </a:solidFill>
                <a:latin typeface="Arial"/>
                <a:ea typeface="Arial"/>
                <a:cs typeface="Arial"/>
                <a:sym typeface="Arial"/>
              </a:defRPr>
            </a:pPr>
            <a:r>
              <a:t>	Requisitos funcionales </a:t>
            </a:r>
          </a:p>
          <a:p>
            <a:pPr>
              <a:defRPr i="1" sz="2000">
                <a:solidFill>
                  <a:srgbClr val="FFFFFF"/>
                </a:solidFill>
                <a:latin typeface="Arial"/>
                <a:ea typeface="Arial"/>
                <a:cs typeface="Arial"/>
                <a:sym typeface="Arial"/>
              </a:defRPr>
            </a:pPr>
            <a:r>
              <a:t>	Requisitos no  funcionales</a:t>
            </a:r>
          </a:p>
          <a:p>
            <a:pPr>
              <a:defRPr i="1" sz="2000">
                <a:solidFill>
                  <a:srgbClr val="FFFFFF"/>
                </a:solidFill>
                <a:latin typeface="Arial"/>
                <a:ea typeface="Arial"/>
                <a:cs typeface="Arial"/>
                <a:sym typeface="Arial"/>
              </a:defRPr>
            </a:pPr>
            <a:r>
              <a:t>Control de Versiones</a:t>
            </a:r>
          </a:p>
        </p:txBody>
      </p:sp>
      <p:sp>
        <p:nvSpPr>
          <p:cNvPr id="125" name="Rectángulo 1"/>
          <p:cNvSpPr/>
          <p:nvPr/>
        </p:nvSpPr>
        <p:spPr>
          <a:xfrm>
            <a:off x="7184570" y="0"/>
            <a:ext cx="947059" cy="5143500"/>
          </a:xfrm>
          <a:prstGeom prst="rect">
            <a:avLst/>
          </a:prstGeom>
          <a:solidFill>
            <a:srgbClr val="0070C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Rectángulo 1"/>
          <p:cNvSpPr/>
          <p:nvPr/>
        </p:nvSpPr>
        <p:spPr>
          <a:xfrm>
            <a:off x="6264664" y="0"/>
            <a:ext cx="2949045" cy="5143501"/>
          </a:xfrm>
          <a:prstGeom prst="rect">
            <a:avLst/>
          </a:prstGeom>
          <a:solidFill>
            <a:srgbClr val="0070C0"/>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pic>
        <p:nvPicPr>
          <p:cNvPr id="130" name="Imagen" descr="Imagen"/>
          <p:cNvPicPr>
            <a:picLocks noChangeAspect="1"/>
          </p:cNvPicPr>
          <p:nvPr/>
        </p:nvPicPr>
        <p:blipFill>
          <a:blip r:embed="rId3">
            <a:extLst/>
          </a:blip>
          <a:stretch>
            <a:fillRect/>
          </a:stretch>
        </p:blipFill>
        <p:spPr>
          <a:xfrm>
            <a:off x="-2626516" y="-17494"/>
            <a:ext cx="8936032" cy="5559488"/>
          </a:xfrm>
          <a:prstGeom prst="rect">
            <a:avLst/>
          </a:prstGeom>
          <a:ln w="12700">
            <a:miter lim="400000"/>
          </a:ln>
        </p:spPr>
      </p:pic>
      <p:sp>
        <p:nvSpPr>
          <p:cNvPr id="131" name="Rectángulo 2"/>
          <p:cNvSpPr/>
          <p:nvPr/>
        </p:nvSpPr>
        <p:spPr>
          <a:xfrm rot="16200000">
            <a:off x="4427887" y="483166"/>
            <a:ext cx="5302243" cy="4177168"/>
          </a:xfrm>
          <a:prstGeom prst="rect">
            <a:avLst/>
          </a:prstGeom>
          <a:gradFill>
            <a:gsLst>
              <a:gs pos="0">
                <a:srgbClr val="000000">
                  <a:alpha val="46000"/>
                </a:srgbClr>
              </a:gs>
              <a:gs pos="100000">
                <a:srgbClr val="1F497D">
                  <a:alpha val="0"/>
                </a:srgbClr>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32" name="CuadroTexto 7"/>
          <p:cNvSpPr txBox="1"/>
          <p:nvPr/>
        </p:nvSpPr>
        <p:spPr>
          <a:xfrm>
            <a:off x="4300220" y="573003"/>
            <a:ext cx="4736446"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sz="2400">
                <a:solidFill>
                  <a:srgbClr val="FFFFFF"/>
                </a:solidFill>
                <a:latin typeface="Work sans"/>
                <a:ea typeface="Work sans"/>
                <a:cs typeface="Work sans"/>
                <a:sym typeface="Work sans"/>
              </a:defRPr>
            </a:pPr>
            <a:r>
              <a:t>PLANTEAMIENTO </a:t>
            </a:r>
          </a:p>
          <a:p>
            <a:pPr algn="r">
              <a:defRPr b="1" sz="2400">
                <a:solidFill>
                  <a:srgbClr val="FFFFFF"/>
                </a:solidFill>
                <a:latin typeface="Work sans"/>
                <a:ea typeface="Work sans"/>
                <a:cs typeface="Work sans"/>
                <a:sym typeface="Work sans"/>
              </a:defRPr>
            </a:pPr>
            <a:r>
              <a:t>DEL PROBLEMA</a:t>
            </a:r>
          </a:p>
        </p:txBody>
      </p:sp>
      <p:pic>
        <p:nvPicPr>
          <p:cNvPr id="133" name="Imagen 10" descr="Imagen 10"/>
          <p:cNvPicPr>
            <a:picLocks noChangeAspect="1"/>
          </p:cNvPicPr>
          <p:nvPr/>
        </p:nvPicPr>
        <p:blipFill>
          <a:blip r:embed="rId4">
            <a:extLst/>
          </a:blip>
          <a:stretch>
            <a:fillRect/>
          </a:stretch>
        </p:blipFill>
        <p:spPr>
          <a:xfrm flipV="1">
            <a:off x="7940706" y="1431750"/>
            <a:ext cx="642358" cy="41564"/>
          </a:xfrm>
          <a:prstGeom prst="rect">
            <a:avLst/>
          </a:prstGeom>
          <a:ln w="12700">
            <a:miter lim="400000"/>
          </a:ln>
        </p:spPr>
      </p:pic>
      <p:pic>
        <p:nvPicPr>
          <p:cNvPr id="134" name="Imagen 15" descr="Imagen 15"/>
          <p:cNvPicPr>
            <a:picLocks noChangeAspect="1"/>
          </p:cNvPicPr>
          <p:nvPr/>
        </p:nvPicPr>
        <p:blipFill>
          <a:blip r:embed="rId5">
            <a:extLst/>
          </a:blip>
          <a:srcRect l="21032" t="19996" r="22452" b="17817"/>
          <a:stretch>
            <a:fillRect/>
          </a:stretch>
        </p:blipFill>
        <p:spPr>
          <a:xfrm>
            <a:off x="1110004" y="392057"/>
            <a:ext cx="601378" cy="603696"/>
          </a:xfrm>
          <a:prstGeom prst="rect">
            <a:avLst/>
          </a:prstGeom>
          <a:ln w="12700">
            <a:miter lim="400000"/>
          </a:ln>
        </p:spPr>
      </p:pic>
      <p:sp>
        <p:nvSpPr>
          <p:cNvPr id="135" name="Círculo"/>
          <p:cNvSpPr/>
          <p:nvPr/>
        </p:nvSpPr>
        <p:spPr>
          <a:xfrm>
            <a:off x="6033442" y="-677863"/>
            <a:ext cx="1270001" cy="1270001"/>
          </a:xfrm>
          <a:prstGeom prst="ellipse">
            <a:avLst/>
          </a:prstGeom>
          <a:solidFill>
            <a:srgbClr val="FFDD25"/>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p>
        </p:txBody>
      </p:sp>
      <p:sp>
        <p:nvSpPr>
          <p:cNvPr id="136" name="Óvalo"/>
          <p:cNvSpPr/>
          <p:nvPr/>
        </p:nvSpPr>
        <p:spPr>
          <a:xfrm>
            <a:off x="7940706" y="4471590"/>
            <a:ext cx="642358" cy="603648"/>
          </a:xfrm>
          <a:prstGeom prst="ellipse">
            <a:avLst/>
          </a:prstGeom>
          <a:solidFill>
            <a:srgbClr val="FF6A3A"/>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p>
        </p:txBody>
      </p:sp>
      <p:sp>
        <p:nvSpPr>
          <p:cNvPr id="137" name="Óvalo"/>
          <p:cNvSpPr/>
          <p:nvPr/>
        </p:nvSpPr>
        <p:spPr>
          <a:xfrm>
            <a:off x="193706" y="3925490"/>
            <a:ext cx="642358" cy="603648"/>
          </a:xfrm>
          <a:prstGeom prst="ellipse">
            <a:avLst/>
          </a:prstGeom>
          <a:solidFill>
            <a:srgbClr val="2E8F27"/>
          </a:solidFill>
          <a:ln w="12700">
            <a:miter lim="400000"/>
          </a:ln>
          <a:effectLst>
            <a:outerShdw sx="100000" sy="100000" kx="0" ky="0" algn="b" rotWithShape="0" blurRad="38100" dist="23000" dir="5400000">
              <a:srgbClr val="000000">
                <a:alpha val="35000"/>
              </a:srgbClr>
            </a:outerShdw>
          </a:effectLst>
        </p:spPr>
        <p:txBody>
          <a:bodyPr lIns="45719" rIns="45719" anchor="ct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CuadroTexto 1"/>
          <p:cNvSpPr txBox="1"/>
          <p:nvPr/>
        </p:nvSpPr>
        <p:spPr>
          <a:xfrm>
            <a:off x="304726" y="918479"/>
            <a:ext cx="6097251"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PLANTEAMIENTO DEL PROBLEMA</a:t>
            </a:r>
          </a:p>
        </p:txBody>
      </p:sp>
      <p:sp>
        <p:nvSpPr>
          <p:cNvPr id="142" name="CuadroTexto 2"/>
          <p:cNvSpPr txBox="1"/>
          <p:nvPr/>
        </p:nvSpPr>
        <p:spPr>
          <a:xfrm>
            <a:off x="658341" y="2264543"/>
            <a:ext cx="6801369" cy="25855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R="331470" algn="just" defTabSz="449580">
              <a:lnSpc>
                <a:spcPct val="200000"/>
              </a:lnSpc>
              <a:defRPr b="1" sz="1600">
                <a:latin typeface="Arial"/>
                <a:ea typeface="Arial"/>
                <a:cs typeface="Arial"/>
                <a:sym typeface="Arial"/>
              </a:defRPr>
            </a:lvl1pPr>
          </a:lstStyle>
          <a:p>
            <a:pPr/>
            <a:r>
              <a:t>Una de las mayores preocupaciones al salir de viaje es encontrar un buen sitio para hospedarnos, llegar al lugar de destino sin tener un sitio al cual llegar resulta incómodo y desgastante ya que inviertes mucho tiempo que puede ser empleado en las actividades principales del desplazamiento.</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Imagen" descr="Imagen"/>
          <p:cNvPicPr>
            <a:picLocks noChangeAspect="1"/>
          </p:cNvPicPr>
          <p:nvPr/>
        </p:nvPicPr>
        <p:blipFill>
          <a:blip r:embed="rId3">
            <a:extLst/>
          </a:blip>
          <a:stretch>
            <a:fillRect/>
          </a:stretch>
        </p:blipFill>
        <p:spPr>
          <a:xfrm>
            <a:off x="1735" y="-494136"/>
            <a:ext cx="9140530" cy="6131772"/>
          </a:xfrm>
          <a:prstGeom prst="rect">
            <a:avLst/>
          </a:prstGeom>
          <a:ln w="12700">
            <a:miter lim="400000"/>
          </a:ln>
        </p:spPr>
      </p:pic>
      <p:sp>
        <p:nvSpPr>
          <p:cNvPr id="147" name="Rectángulo 2"/>
          <p:cNvSpPr/>
          <p:nvPr/>
        </p:nvSpPr>
        <p:spPr>
          <a:xfrm rot="16200000">
            <a:off x="4507560" y="593993"/>
            <a:ext cx="5302243" cy="3955514"/>
          </a:xfrm>
          <a:prstGeom prst="rect">
            <a:avLst/>
          </a:prstGeom>
          <a:gradFill>
            <a:gsLst>
              <a:gs pos="0">
                <a:srgbClr val="000000">
                  <a:alpha val="46000"/>
                </a:srgbClr>
              </a:gs>
              <a:gs pos="100000">
                <a:srgbClr val="000000">
                  <a:alpha val="0"/>
                </a:srgbClr>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48" name="CuadroTexto 7"/>
          <p:cNvSpPr txBox="1"/>
          <p:nvPr/>
        </p:nvSpPr>
        <p:spPr>
          <a:xfrm>
            <a:off x="3931920" y="890503"/>
            <a:ext cx="473644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400">
                <a:solidFill>
                  <a:srgbClr val="FFFFFF"/>
                </a:solidFill>
                <a:latin typeface="Work sans"/>
                <a:ea typeface="Work sans"/>
                <a:cs typeface="Work sans"/>
                <a:sym typeface="Work sans"/>
              </a:defRPr>
            </a:lvl1pPr>
          </a:lstStyle>
          <a:p>
            <a:pPr/>
            <a:r>
              <a:t>JUSTIFICACIÓN</a:t>
            </a:r>
          </a:p>
        </p:txBody>
      </p:sp>
      <p:pic>
        <p:nvPicPr>
          <p:cNvPr id="149" name="Imagen 10" descr="Imagen 10"/>
          <p:cNvPicPr>
            <a:picLocks noChangeAspect="1"/>
          </p:cNvPicPr>
          <p:nvPr/>
        </p:nvPicPr>
        <p:blipFill>
          <a:blip r:embed="rId4">
            <a:extLst/>
          </a:blip>
          <a:stretch>
            <a:fillRect/>
          </a:stretch>
        </p:blipFill>
        <p:spPr>
          <a:xfrm flipV="1">
            <a:off x="7940706" y="1431750"/>
            <a:ext cx="642358" cy="41564"/>
          </a:xfrm>
          <a:prstGeom prst="rect">
            <a:avLst/>
          </a:prstGeom>
          <a:ln w="12700">
            <a:miter lim="400000"/>
          </a:ln>
        </p:spPr>
      </p:pic>
      <p:pic>
        <p:nvPicPr>
          <p:cNvPr id="150" name="Imagen 15" descr="Imagen 15"/>
          <p:cNvPicPr>
            <a:picLocks noChangeAspect="1"/>
          </p:cNvPicPr>
          <p:nvPr/>
        </p:nvPicPr>
        <p:blipFill>
          <a:blip r:embed="rId5">
            <a:extLst/>
          </a:blip>
          <a:srcRect l="21032" t="19996" r="22452" b="17817"/>
          <a:stretch>
            <a:fillRect/>
          </a:stretch>
        </p:blipFill>
        <p:spPr>
          <a:xfrm>
            <a:off x="259104" y="392057"/>
            <a:ext cx="601378" cy="60369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CuadroTexto 1"/>
          <p:cNvSpPr txBox="1"/>
          <p:nvPr/>
        </p:nvSpPr>
        <p:spPr>
          <a:xfrm>
            <a:off x="406326" y="575579"/>
            <a:ext cx="2830523"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JUSTIFICACION</a:t>
            </a:r>
          </a:p>
        </p:txBody>
      </p:sp>
      <p:sp>
        <p:nvSpPr>
          <p:cNvPr id="155" name="CuadroTexto 2"/>
          <p:cNvSpPr txBox="1"/>
          <p:nvPr/>
        </p:nvSpPr>
        <p:spPr>
          <a:xfrm>
            <a:off x="417041" y="1281727"/>
            <a:ext cx="4388816" cy="39371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R="331470" algn="just" defTabSz="449580">
              <a:lnSpc>
                <a:spcPct val="200000"/>
              </a:lnSpc>
              <a:defRPr b="1" sz="1600">
                <a:latin typeface="Arial"/>
                <a:ea typeface="Arial"/>
                <a:cs typeface="Arial"/>
                <a:sym typeface="Arial"/>
              </a:defRPr>
            </a:lvl1pPr>
          </a:lstStyle>
          <a:p>
            <a:pPr/>
            <a:r>
              <a:t>En la actualidad existen plataformas que prestan el servicio del alquiler de manera comercial y masiva enfocada en el sector turistico y hotelero, por el cual se ve la necesidad de que las personas que tienen inmuebles para alquilar se estructure en una plataforma con diversas opciones.</a:t>
            </a:r>
          </a:p>
        </p:txBody>
      </p:sp>
      <p:pic>
        <p:nvPicPr>
          <p:cNvPr id="156" name="Imagen" descr="Imagen"/>
          <p:cNvPicPr>
            <a:picLocks noChangeAspect="1"/>
          </p:cNvPicPr>
          <p:nvPr/>
        </p:nvPicPr>
        <p:blipFill>
          <a:blip r:embed="rId3">
            <a:extLst/>
          </a:blip>
          <a:srcRect l="12620" t="0" r="12620" b="0"/>
          <a:stretch>
            <a:fillRect/>
          </a:stretch>
        </p:blipFill>
        <p:spPr>
          <a:xfrm>
            <a:off x="4961187" y="0"/>
            <a:ext cx="2971324" cy="51435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Imagen" descr="Imagen"/>
          <p:cNvPicPr>
            <a:picLocks noChangeAspect="1"/>
          </p:cNvPicPr>
          <p:nvPr/>
        </p:nvPicPr>
        <p:blipFill>
          <a:blip r:embed="rId3">
            <a:extLst/>
          </a:blip>
          <a:srcRect l="0" t="0" r="0" b="90801"/>
          <a:stretch>
            <a:fillRect/>
          </a:stretch>
        </p:blipFill>
        <p:spPr>
          <a:xfrm>
            <a:off x="0" y="-64294"/>
            <a:ext cx="9144043" cy="5551356"/>
          </a:xfrm>
          <a:prstGeom prst="rect">
            <a:avLst/>
          </a:prstGeom>
          <a:ln w="12700">
            <a:miter lim="400000"/>
          </a:ln>
        </p:spPr>
      </p:pic>
      <p:sp>
        <p:nvSpPr>
          <p:cNvPr id="161"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sx="100000" sy="100000" kx="0" ky="0" algn="b" rotWithShape="0" blurRad="38100" dist="23000" dir="5400000">
              <a:srgbClr val="000000">
                <a:alpha val="35000"/>
              </a:srgbClr>
            </a:outerShdw>
          </a:effectLst>
        </p:spPr>
        <p:txBody>
          <a:bodyPr lIns="45719" rIns="45719" anchor="ctr"/>
          <a:lstStyle/>
          <a:p>
            <a:pPr algn="ctr">
              <a:defRPr>
                <a:solidFill>
                  <a:srgbClr val="FFFFFF"/>
                </a:solidFill>
              </a:defRPr>
            </a:pPr>
          </a:p>
        </p:txBody>
      </p:sp>
      <p:sp>
        <p:nvSpPr>
          <p:cNvPr id="162" name="CuadroTexto 7"/>
          <p:cNvSpPr txBox="1"/>
          <p:nvPr/>
        </p:nvSpPr>
        <p:spPr>
          <a:xfrm>
            <a:off x="3931920" y="890503"/>
            <a:ext cx="473644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b="1" sz="2400">
                <a:solidFill>
                  <a:srgbClr val="FFFFFF"/>
                </a:solidFill>
                <a:latin typeface="Work sans"/>
                <a:ea typeface="Work sans"/>
                <a:cs typeface="Work sans"/>
                <a:sym typeface="Work sans"/>
              </a:defRPr>
            </a:lvl1pPr>
          </a:lstStyle>
          <a:p>
            <a:pPr/>
            <a:r>
              <a:t>OBJETIVOS</a:t>
            </a:r>
          </a:p>
        </p:txBody>
      </p:sp>
      <p:pic>
        <p:nvPicPr>
          <p:cNvPr id="163" name="Imagen 10" descr="Imagen 10"/>
          <p:cNvPicPr>
            <a:picLocks noChangeAspect="1"/>
          </p:cNvPicPr>
          <p:nvPr/>
        </p:nvPicPr>
        <p:blipFill>
          <a:blip r:embed="rId4">
            <a:extLst/>
          </a:blip>
          <a:stretch>
            <a:fillRect/>
          </a:stretch>
        </p:blipFill>
        <p:spPr>
          <a:xfrm flipV="1">
            <a:off x="7940706" y="1431750"/>
            <a:ext cx="642358" cy="41564"/>
          </a:xfrm>
          <a:prstGeom prst="rect">
            <a:avLst/>
          </a:prstGeom>
          <a:ln w="12700">
            <a:miter lim="400000"/>
          </a:ln>
        </p:spPr>
      </p:pic>
      <p:pic>
        <p:nvPicPr>
          <p:cNvPr id="164" name="Imagen 15" descr="Imagen 15"/>
          <p:cNvPicPr>
            <a:picLocks noChangeAspect="1"/>
          </p:cNvPicPr>
          <p:nvPr/>
        </p:nvPicPr>
        <p:blipFill>
          <a:blip r:embed="rId5">
            <a:extLst/>
          </a:blip>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d70b6420934181.562f38cbb1bb1.jpeg" descr="d70b6420934181.562f38cbb1bb1.jpeg"/>
          <p:cNvPicPr>
            <a:picLocks noChangeAspect="1"/>
          </p:cNvPicPr>
          <p:nvPr/>
        </p:nvPicPr>
        <p:blipFill>
          <a:blip r:embed="rId3">
            <a:extLst/>
          </a:blip>
          <a:srcRect l="7170" t="0" r="7170" b="0"/>
          <a:stretch>
            <a:fillRect/>
          </a:stretch>
        </p:blipFill>
        <p:spPr>
          <a:xfrm>
            <a:off x="-16578" y="-184310"/>
            <a:ext cx="3259964" cy="5512005"/>
          </a:xfrm>
          <a:prstGeom prst="rect">
            <a:avLst/>
          </a:prstGeom>
          <a:ln w="12700">
            <a:miter lim="400000"/>
          </a:ln>
        </p:spPr>
      </p:pic>
      <p:sp>
        <p:nvSpPr>
          <p:cNvPr id="169" name="F"/>
          <p:cNvSpPr txBox="1"/>
          <p:nvPr/>
        </p:nvSpPr>
        <p:spPr>
          <a:xfrm>
            <a:off x="762000" y="-2946400"/>
            <a:ext cx="369621" cy="13525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nSpc>
                <a:spcPts val="2800"/>
              </a:lnSpc>
              <a:defRPr sz="1200">
                <a:ln w="0" cap="flat">
                  <a:solidFill>
                    <a:srgbClr val="2B2B2B"/>
                  </a:solidFill>
                  <a:prstDash val="solid"/>
                  <a:miter lim="400000"/>
                </a:ln>
                <a:solidFill>
                  <a:srgbClr val="2B2B2B"/>
                </a:solidFill>
                <a:latin typeface="Helvetica Neue"/>
                <a:ea typeface="Helvetica Neue"/>
                <a:cs typeface="Helvetica Neue"/>
                <a:sym typeface="Helvetica Neue"/>
              </a:defRPr>
            </a:pPr>
          </a:p>
          <a:p>
            <a:pPr>
              <a:lnSpc>
                <a:spcPts val="2800"/>
              </a:lnSpc>
              <a:defRPr sz="1200">
                <a:ln w="0" cap="flat">
                  <a:solidFill>
                    <a:srgbClr val="2B2B2B"/>
                  </a:solidFill>
                  <a:prstDash val="solid"/>
                  <a:miter lim="400000"/>
                </a:ln>
                <a:solidFill>
                  <a:srgbClr val="2B2B2B"/>
                </a:solidFill>
                <a:latin typeface="Helvetica Neue"/>
                <a:ea typeface="Helvetica Neue"/>
                <a:cs typeface="Helvetica Neue"/>
                <a:sym typeface="Helvetica Neue"/>
              </a:defRPr>
            </a:pPr>
          </a:p>
          <a:p>
            <a:pPr algn="ctr">
              <a:lnSpc>
                <a:spcPts val="2800"/>
              </a:lnSpc>
              <a:defRPr sz="1200">
                <a:ln w="0" cap="flat">
                  <a:solidFill>
                    <a:srgbClr val="FFFFFF"/>
                  </a:solidFill>
                  <a:prstDash val="solid"/>
                  <a:miter lim="400000"/>
                </a:ln>
                <a:solidFill>
                  <a:srgbClr val="FFFFFF"/>
                </a:solidFill>
                <a:latin typeface="Helvetica Neue"/>
                <a:ea typeface="Helvetica Neue"/>
                <a:cs typeface="Helvetica Neue"/>
                <a:sym typeface="Helvetica Neue"/>
              </a:defRPr>
            </a:pPr>
          </a:p>
          <a:p>
            <a:pPr algn="ctr">
              <a:lnSpc>
                <a:spcPts val="5600"/>
              </a:lnSpc>
              <a:defRPr b="1" sz="2400">
                <a:ln w="0" cap="flat">
                  <a:solidFill>
                    <a:srgbClr val="FFFFFF"/>
                  </a:solidFill>
                  <a:prstDash val="solid"/>
                  <a:miter lim="400000"/>
                </a:ln>
                <a:solidFill>
                  <a:srgbClr val="FFFFFF"/>
                </a:solidFill>
                <a:latin typeface="Helvetica Neue"/>
                <a:ea typeface="Helvetica Neue"/>
                <a:cs typeface="Helvetica Neue"/>
                <a:sym typeface="Helvetica Neue"/>
              </a:defRPr>
            </a:pPr>
            <a:r>
              <a:t>F</a:t>
            </a:r>
          </a:p>
        </p:txBody>
      </p:sp>
      <p:sp>
        <p:nvSpPr>
          <p:cNvPr id="170" name="CuadroTexto 1"/>
          <p:cNvSpPr txBox="1"/>
          <p:nvPr/>
        </p:nvSpPr>
        <p:spPr>
          <a:xfrm>
            <a:off x="3835326" y="1159779"/>
            <a:ext cx="3739664"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800">
                <a:solidFill>
                  <a:srgbClr val="274FB2"/>
                </a:solidFill>
                <a:latin typeface="Work Sans"/>
                <a:ea typeface="Work Sans"/>
                <a:cs typeface="Work Sans"/>
                <a:sym typeface="Work Sans"/>
              </a:defRPr>
            </a:lvl1pPr>
          </a:lstStyle>
          <a:p>
            <a:pPr/>
            <a:r>
              <a:t>OBJETIVO GENERAL</a:t>
            </a:r>
          </a:p>
        </p:txBody>
      </p:sp>
      <p:sp>
        <p:nvSpPr>
          <p:cNvPr id="171" name="CuadroTexto 2"/>
          <p:cNvSpPr txBox="1"/>
          <p:nvPr/>
        </p:nvSpPr>
        <p:spPr>
          <a:xfrm>
            <a:off x="3510750" y="1992927"/>
            <a:ext cx="4388816" cy="16843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R="331470" defTabSz="449580">
              <a:lnSpc>
                <a:spcPct val="200000"/>
              </a:lnSpc>
              <a:defRPr b="1" sz="1600">
                <a:latin typeface="Arial"/>
                <a:ea typeface="Arial"/>
                <a:cs typeface="Arial"/>
                <a:sym typeface="Arial"/>
              </a:defRPr>
            </a:lvl1pPr>
          </a:lstStyle>
          <a:p>
            <a:pPr/>
            <a:r>
              <a:t>Desarrollar un sistema que permita ofrecer y adquirir inmuebles para su alquiler en Bogotá y sus cercanías.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